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7" r:id="rId1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BD161-8A01-C63B-00D8-A04DBD21AF3B}" name="Koby Phillips" initials="KP" userId="S::kphillips@telarus.com::fca15387-0a7a-400e-8f87-c36954306789" providerId="AD"/>
  <p188:author id="{BEFC19C8-B5B0-199A-23FA-B53B03B007E3}" name="Jennifer Pockell Dimas" initials="JD" userId="S::jdimas@telarus.com::d84f5a86-ea39-4033-b811-d4514ea54b74" providerId="AD"/>
  <p188:author id="{4DECF2C8-4BF1-4BD8-9D55-0AD3D8CFAF8B}" name="Breanna Lorenzen" initials="BL" userId="S::blorenzen@telarus.com::6b0d74e3-fb64-496a-ac2a-2ff9a2292f8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3E125-A5E7-B61E-E691-21928B256D02}" v="4" dt="2024-04-03T20:39:12.965"/>
    <p1510:client id="{8A8DD6CF-8A88-2391-592B-869A534875D4}" v="8" dt="2024-04-03T19:02:09.476"/>
    <p1510:client id="{99FFEE7F-D30C-0C1C-C366-33F52585D751}" v="2" dt="2024-04-03T18:49:10.525"/>
    <p1510:client id="{C9A79196-186B-2DF7-78B9-0B3B40348277}" v="51" dt="2024-04-03T19:20:16.362"/>
    <p1510:client id="{D811E7BE-E594-C780-CF38-3C1694958538}" v="22" dt="2024-04-03T20:40:21.318"/>
    <p1510:client id="{F1AC2FFC-E503-D746-AA8D-84A64E0B47E3}" v="16" dt="2024-04-03T17:49:21.43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Pockell Dimas" userId="S::jdimas@telarus.com::d84f5a86-ea39-4033-b811-d4514ea54b74" providerId="AD" clId="Web-{8A8DD6CF-8A88-2391-592B-869A534875D4}"/>
    <pc:docChg chg="mod modSld">
      <pc:chgData name="Jennifer Pockell Dimas" userId="S::jdimas@telarus.com::d84f5a86-ea39-4033-b811-d4514ea54b74" providerId="AD" clId="Web-{8A8DD6CF-8A88-2391-592B-869A534875D4}" dt="2024-04-03T19:02:09.476" v="5"/>
      <pc:docMkLst>
        <pc:docMk/>
      </pc:docMkLst>
      <pc:sldChg chg="modSp addCm">
        <pc:chgData name="Jennifer Pockell Dimas" userId="S::jdimas@telarus.com::d84f5a86-ea39-4033-b811-d4514ea54b74" providerId="AD" clId="Web-{8A8DD6CF-8A88-2391-592B-869A534875D4}" dt="2024-04-03T19:02:09.476" v="5"/>
        <pc:sldMkLst>
          <pc:docMk/>
          <pc:sldMk cId="0" sldId="267"/>
        </pc:sldMkLst>
        <pc:spChg chg="mod">
          <ac:chgData name="Jennifer Pockell Dimas" userId="S::jdimas@telarus.com::d84f5a86-ea39-4033-b811-d4514ea54b74" providerId="AD" clId="Web-{8A8DD6CF-8A88-2391-592B-869A534875D4}" dt="2024-04-03T19:01:46.412" v="4" actId="14100"/>
          <ac:spMkLst>
            <pc:docMk/>
            <pc:sldMk cId="0" sldId="267"/>
            <ac:spMk id="10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nnifer Pockell Dimas" userId="S::jdimas@telarus.com::d84f5a86-ea39-4033-b811-d4514ea54b74" providerId="AD" clId="Web-{8A8DD6CF-8A88-2391-592B-869A534875D4}" dt="2024-04-03T19:02:09.476" v="5"/>
              <pc2:cmMkLst xmlns:pc2="http://schemas.microsoft.com/office/powerpoint/2019/9/main/command">
                <pc:docMk/>
                <pc:sldMk cId="0" sldId="267"/>
                <pc2:cmMk id="{D2961330-2DBB-4FEB-9E26-52CD5B1E7758}"/>
              </pc2:cmMkLst>
            </pc226:cmChg>
            <pc226:cmChg xmlns:pc226="http://schemas.microsoft.com/office/powerpoint/2022/06/main/command" chg="add">
              <pc226:chgData name="Jennifer Pockell Dimas" userId="S::jdimas@telarus.com::d84f5a86-ea39-4033-b811-d4514ea54b74" providerId="AD" clId="Web-{8A8DD6CF-8A88-2391-592B-869A534875D4}" dt="2024-04-03T19:00:23.312" v="1"/>
              <pc2:cmMkLst xmlns:pc2="http://schemas.microsoft.com/office/powerpoint/2019/9/main/command">
                <pc:docMk/>
                <pc:sldMk cId="0" sldId="267"/>
                <pc2:cmMk id="{7AAB9EC5-9F88-4D4C-82A1-1CB8614C21CC}"/>
              </pc2:cmMkLst>
            </pc226:cmChg>
          </p:ext>
        </pc:extLst>
      </pc:sldChg>
    </pc:docChg>
  </pc:docChgLst>
  <pc:docChgLst>
    <pc:chgData name="Koby Phillips" userId="S::kphillips@telarus.com::fca15387-0a7a-400e-8f87-c36954306789" providerId="AD" clId="Web-{99FFEE7F-D30C-0C1C-C366-33F52585D751}"/>
    <pc:docChg chg="mod">
      <pc:chgData name="Koby Phillips" userId="S::kphillips@telarus.com::fca15387-0a7a-400e-8f87-c36954306789" providerId="AD" clId="Web-{99FFEE7F-D30C-0C1C-C366-33F52585D751}" dt="2024-04-03T18:49:10.525" v="1"/>
      <pc:docMkLst>
        <pc:docMk/>
      </pc:docMkLst>
      <pc:sldChg chg="addCm">
        <pc:chgData name="Koby Phillips" userId="S::kphillips@telarus.com::fca15387-0a7a-400e-8f87-c36954306789" providerId="AD" clId="Web-{99FFEE7F-D30C-0C1C-C366-33F52585D751}" dt="2024-04-03T18:49:10.525" v="1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oby Phillips" userId="S::kphillips@telarus.com::fca15387-0a7a-400e-8f87-c36954306789" providerId="AD" clId="Web-{99FFEE7F-D30C-0C1C-C366-33F52585D751}" dt="2024-04-03T18:49:10.525" v="1"/>
              <pc2:cmMkLst xmlns:pc2="http://schemas.microsoft.com/office/powerpoint/2019/9/main/command">
                <pc:docMk/>
                <pc:sldMk cId="0" sldId="262"/>
                <pc2:cmMk id="{9B11D9A7-57B7-4F8E-9908-0DBAF2D4E74D}"/>
              </pc2:cmMkLst>
            </pc226:cmChg>
          </p:ext>
        </pc:extLst>
      </pc:sldChg>
    </pc:docChg>
  </pc:docChgLst>
  <pc:docChgLst>
    <pc:chgData name="Jennifer Pockell Dimas" userId="S::jdimas@telarus.com::d84f5a86-ea39-4033-b811-d4514ea54b74" providerId="AD" clId="Web-{2893E125-A5E7-B61E-E691-21928B256D02}"/>
    <pc:docChg chg="modSld">
      <pc:chgData name="Jennifer Pockell Dimas" userId="S::jdimas@telarus.com::d84f5a86-ea39-4033-b811-d4514ea54b74" providerId="AD" clId="Web-{2893E125-A5E7-B61E-E691-21928B256D02}" dt="2024-04-03T20:39:12.965" v="1" actId="20577"/>
      <pc:docMkLst>
        <pc:docMk/>
      </pc:docMkLst>
      <pc:sldChg chg="modSp">
        <pc:chgData name="Jennifer Pockell Dimas" userId="S::jdimas@telarus.com::d84f5a86-ea39-4033-b811-d4514ea54b74" providerId="AD" clId="Web-{2893E125-A5E7-B61E-E691-21928B256D02}" dt="2024-04-03T20:39:12.965" v="1" actId="20577"/>
        <pc:sldMkLst>
          <pc:docMk/>
          <pc:sldMk cId="0" sldId="256"/>
        </pc:sldMkLst>
        <pc:spChg chg="mod">
          <ac:chgData name="Jennifer Pockell Dimas" userId="S::jdimas@telarus.com::d84f5a86-ea39-4033-b811-d4514ea54b74" providerId="AD" clId="Web-{2893E125-A5E7-B61E-E691-21928B256D02}" dt="2024-04-03T20:39:12.965" v="1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  <pc:docChgLst>
    <pc:chgData name="Jennifer Pockell Dimas" userId="S::jdimas@telarus.com::d84f5a86-ea39-4033-b811-d4514ea54b74" providerId="AD" clId="Web-{D811E7BE-E594-C780-CF38-3C1694958538}"/>
    <pc:docChg chg="modSld">
      <pc:chgData name="Jennifer Pockell Dimas" userId="S::jdimas@telarus.com::d84f5a86-ea39-4033-b811-d4514ea54b74" providerId="AD" clId="Web-{D811E7BE-E594-C780-CF38-3C1694958538}" dt="2024-04-03T20:40:21.318" v="10" actId="14100"/>
      <pc:docMkLst>
        <pc:docMk/>
      </pc:docMkLst>
      <pc:sldChg chg="modSp">
        <pc:chgData name="Jennifer Pockell Dimas" userId="S::jdimas@telarus.com::d84f5a86-ea39-4033-b811-d4514ea54b74" providerId="AD" clId="Web-{D811E7BE-E594-C780-CF38-3C1694958538}" dt="2024-04-03T20:40:21.318" v="10" actId="14100"/>
        <pc:sldMkLst>
          <pc:docMk/>
          <pc:sldMk cId="0" sldId="256"/>
        </pc:sldMkLst>
        <pc:spChg chg="mod">
          <ac:chgData name="Jennifer Pockell Dimas" userId="S::jdimas@telarus.com::d84f5a86-ea39-4033-b811-d4514ea54b74" providerId="AD" clId="Web-{D811E7BE-E594-C780-CF38-3C1694958538}" dt="2024-04-03T20:40:21.318" v="10" actId="14100"/>
          <ac:spMkLst>
            <pc:docMk/>
            <pc:sldMk cId="0" sldId="256"/>
            <ac:spMk id="5" creationId="{00000000-0000-0000-0000-000000000000}"/>
          </ac:spMkLst>
        </pc:spChg>
      </pc:sldChg>
    </pc:docChg>
  </pc:docChgLst>
  <pc:docChgLst>
    <pc:chgData name="Breanna Lorenzen" userId="S::blorenzen@telarus.com::6b0d74e3-fb64-496a-ac2a-2ff9a2292f8e" providerId="AD" clId="Web-{C9A79196-186B-2DF7-78B9-0B3B40348277}"/>
    <pc:docChg chg="mod delSld modSld">
      <pc:chgData name="Breanna Lorenzen" userId="S::blorenzen@telarus.com::6b0d74e3-fb64-496a-ac2a-2ff9a2292f8e" providerId="AD" clId="Web-{C9A79196-186B-2DF7-78B9-0B3B40348277}" dt="2024-04-03T19:20:16.362" v="37"/>
      <pc:docMkLst>
        <pc:docMk/>
      </pc:docMkLst>
      <pc:sldChg chg="modSp">
        <pc:chgData name="Breanna Lorenzen" userId="S::blorenzen@telarus.com::6b0d74e3-fb64-496a-ac2a-2ff9a2292f8e" providerId="AD" clId="Web-{C9A79196-186B-2DF7-78B9-0B3B40348277}" dt="2024-04-03T18:54:43.894" v="22" actId="1076"/>
        <pc:sldMkLst>
          <pc:docMk/>
          <pc:sldMk cId="0" sldId="256"/>
        </pc:sldMkLst>
        <pc:spChg chg="mod">
          <ac:chgData name="Breanna Lorenzen" userId="S::blorenzen@telarus.com::6b0d74e3-fb64-496a-ac2a-2ff9a2292f8e" providerId="AD" clId="Web-{C9A79196-186B-2DF7-78B9-0B3B40348277}" dt="2024-04-03T18:53:48.971" v="13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Breanna Lorenzen" userId="S::blorenzen@telarus.com::6b0d74e3-fb64-496a-ac2a-2ff9a2292f8e" providerId="AD" clId="Web-{C9A79196-186B-2DF7-78B9-0B3B40348277}" dt="2024-04-03T18:54:43.894" v="22" actId="1076"/>
          <ac:spMkLst>
            <pc:docMk/>
            <pc:sldMk cId="0" sldId="256"/>
            <ac:spMk id="5" creationId="{00000000-0000-0000-0000-000000000000}"/>
          </ac:spMkLst>
        </pc:spChg>
        <pc:picChg chg="ord">
          <ac:chgData name="Breanna Lorenzen" userId="S::blorenzen@telarus.com::6b0d74e3-fb64-496a-ac2a-2ff9a2292f8e" providerId="AD" clId="Web-{C9A79196-186B-2DF7-78B9-0B3B40348277}" dt="2024-04-03T18:54:03.815" v="16"/>
          <ac:picMkLst>
            <pc:docMk/>
            <pc:sldMk cId="0" sldId="256"/>
            <ac:picMk id="6" creationId="{C11F80AB-D52B-5760-DDFD-BBBE0D9EC463}"/>
          </ac:picMkLst>
        </pc:picChg>
      </pc:sldChg>
      <pc:sldChg chg="delCm">
        <pc:chgData name="Breanna Lorenzen" userId="S::blorenzen@telarus.com::6b0d74e3-fb64-496a-ac2a-2ff9a2292f8e" providerId="AD" clId="Web-{C9A79196-186B-2DF7-78B9-0B3B40348277}" dt="2024-04-03T18:51:33.109" v="9"/>
        <pc:sldMkLst>
          <pc:docMk/>
          <pc:sldMk cId="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Breanna Lorenzen" userId="S::blorenzen@telarus.com::6b0d74e3-fb64-496a-ac2a-2ff9a2292f8e" providerId="AD" clId="Web-{C9A79196-186B-2DF7-78B9-0B3B40348277}" dt="2024-04-03T18:51:33.109" v="9"/>
              <pc2:cmMkLst xmlns:pc2="http://schemas.microsoft.com/office/powerpoint/2019/9/main/command">
                <pc:docMk/>
                <pc:sldMk cId="0" sldId="262"/>
                <pc2:cmMk id="{9B11D9A7-57B7-4F8E-9908-0DBAF2D4E74D}"/>
              </pc2:cmMkLst>
            </pc226:cmChg>
          </p:ext>
        </pc:extLst>
      </pc:sldChg>
      <pc:sldChg chg="modSp">
        <pc:chgData name="Breanna Lorenzen" userId="S::blorenzen@telarus.com::6b0d74e3-fb64-496a-ac2a-2ff9a2292f8e" providerId="AD" clId="Web-{C9A79196-186B-2DF7-78B9-0B3B40348277}" dt="2024-04-03T18:50:47.155" v="4" actId="20577"/>
        <pc:sldMkLst>
          <pc:docMk/>
          <pc:sldMk cId="0" sldId="263"/>
        </pc:sldMkLst>
        <pc:spChg chg="mod">
          <ac:chgData name="Breanna Lorenzen" userId="S::blorenzen@telarus.com::6b0d74e3-fb64-496a-ac2a-2ff9a2292f8e" providerId="AD" clId="Web-{C9A79196-186B-2DF7-78B9-0B3B40348277}" dt="2024-04-03T18:50:47.155" v="4" actId="20577"/>
          <ac:spMkLst>
            <pc:docMk/>
            <pc:sldMk cId="0" sldId="263"/>
            <ac:spMk id="3" creationId="{00000000-0000-0000-0000-000000000000}"/>
          </ac:spMkLst>
        </pc:spChg>
      </pc:sldChg>
      <pc:sldChg chg="del">
        <pc:chgData name="Breanna Lorenzen" userId="S::blorenzen@telarus.com::6b0d74e3-fb64-496a-ac2a-2ff9a2292f8e" providerId="AD" clId="Web-{C9A79196-186B-2DF7-78B9-0B3B40348277}" dt="2024-04-03T18:50:58.780" v="5"/>
        <pc:sldMkLst>
          <pc:docMk/>
          <pc:sldMk cId="0" sldId="264"/>
        </pc:sldMkLst>
      </pc:sldChg>
      <pc:sldChg chg="del">
        <pc:chgData name="Breanna Lorenzen" userId="S::blorenzen@telarus.com::6b0d74e3-fb64-496a-ac2a-2ff9a2292f8e" providerId="AD" clId="Web-{C9A79196-186B-2DF7-78B9-0B3B40348277}" dt="2024-04-03T18:51:00.765" v="6"/>
        <pc:sldMkLst>
          <pc:docMk/>
          <pc:sldMk cId="0" sldId="265"/>
        </pc:sldMkLst>
      </pc:sldChg>
      <pc:sldChg chg="del">
        <pc:chgData name="Breanna Lorenzen" userId="S::blorenzen@telarus.com::6b0d74e3-fb64-496a-ac2a-2ff9a2292f8e" providerId="AD" clId="Web-{C9A79196-186B-2DF7-78B9-0B3B40348277}" dt="2024-04-03T18:51:03.343" v="7"/>
        <pc:sldMkLst>
          <pc:docMk/>
          <pc:sldMk cId="0" sldId="266"/>
        </pc:sldMkLst>
      </pc:sldChg>
      <pc:sldChg chg="modSp delCm modCm">
        <pc:chgData name="Breanna Lorenzen" userId="S::blorenzen@telarus.com::6b0d74e3-fb64-496a-ac2a-2ff9a2292f8e" providerId="AD" clId="Web-{C9A79196-186B-2DF7-78B9-0B3B40348277}" dt="2024-04-03T19:20:16.362" v="37"/>
        <pc:sldMkLst>
          <pc:docMk/>
          <pc:sldMk cId="0" sldId="267"/>
        </pc:sldMkLst>
        <pc:spChg chg="mod">
          <ac:chgData name="Breanna Lorenzen" userId="S::blorenzen@telarus.com::6b0d74e3-fb64-496a-ac2a-2ff9a2292f8e" providerId="AD" clId="Web-{C9A79196-186B-2DF7-78B9-0B3B40348277}" dt="2024-04-03T19:04:51.360" v="28" actId="20577"/>
          <ac:spMkLst>
            <pc:docMk/>
            <pc:sldMk cId="0" sldId="267"/>
            <ac:spMk id="10" creationId="{00000000-0000-0000-0000-000000000000}"/>
          </ac:spMkLst>
        </pc:spChg>
        <pc:spChg chg="mod">
          <ac:chgData name="Breanna Lorenzen" userId="S::blorenzen@telarus.com::6b0d74e3-fb64-496a-ac2a-2ff9a2292f8e" providerId="AD" clId="Web-{C9A79196-186B-2DF7-78B9-0B3B40348277}" dt="2024-04-03T18:51:09.421" v="8" actId="20577"/>
          <ac:spMkLst>
            <pc:docMk/>
            <pc:sldMk cId="0" sldId="267"/>
            <ac:spMk id="11" creationId="{00000000-0000-0000-0000-000000000000}"/>
          </ac:spMkLst>
        </pc:spChg>
        <pc:grpChg chg="mod">
          <ac:chgData name="Breanna Lorenzen" userId="S::blorenzen@telarus.com::6b0d74e3-fb64-496a-ac2a-2ff9a2292f8e" providerId="AD" clId="Web-{C9A79196-186B-2DF7-78B9-0B3B40348277}" dt="2024-04-03T19:04:40.719" v="27" actId="1076"/>
          <ac:grpSpMkLst>
            <pc:docMk/>
            <pc:sldMk cId="0" sldId="267"/>
            <ac:grpSpMk id="2" creationId="{00000000-0000-0000-0000-000000000000}"/>
          </ac:grpSpMkLst>
        </pc:gr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Breanna Lorenzen" userId="S::blorenzen@telarus.com::6b0d74e3-fb64-496a-ac2a-2ff9a2292f8e" providerId="AD" clId="Web-{C9A79196-186B-2DF7-78B9-0B3B40348277}" dt="2024-04-03T19:20:16.362" v="37"/>
              <pc2:cmMkLst xmlns:pc2="http://schemas.microsoft.com/office/powerpoint/2019/9/main/command">
                <pc:docMk/>
                <pc:sldMk cId="0" sldId="267"/>
                <pc2:cmMk id="{D2961330-2DBB-4FEB-9E26-52CD5B1E7758}"/>
              </pc2:cmMkLst>
              <pc226:cmRplyChg chg="add">
                <pc226:chgData name="Breanna Lorenzen" userId="S::blorenzen@telarus.com::6b0d74e3-fb64-496a-ac2a-2ff9a2292f8e" providerId="AD" clId="Web-{C9A79196-186B-2DF7-78B9-0B3B40348277}" dt="2024-04-03T19:08:48.739" v="33"/>
                <pc2:cmRplyMkLst xmlns:pc2="http://schemas.microsoft.com/office/powerpoint/2019/9/main/command">
                  <pc:docMk/>
                  <pc:sldMk cId="0" sldId="267"/>
                  <pc2:cmMk id="{D2961330-2DBB-4FEB-9E26-52CD5B1E7758}"/>
                  <pc2:cmRplyMk id="{93B8FAF4-874E-4338-804C-4A7E6A782C8F}"/>
                </pc2:cmRplyMkLst>
              </pc226:cmRplyChg>
            </pc226:cmChg>
            <pc226:cmChg xmlns:pc226="http://schemas.microsoft.com/office/powerpoint/2022/06/main/command" chg="del mod">
              <pc226:chgData name="Breanna Lorenzen" userId="S::blorenzen@telarus.com::6b0d74e3-fb64-496a-ac2a-2ff9a2292f8e" providerId="AD" clId="Web-{C9A79196-186B-2DF7-78B9-0B3B40348277}" dt="2024-04-03T19:20:13.878" v="36"/>
              <pc2:cmMkLst xmlns:pc2="http://schemas.microsoft.com/office/powerpoint/2019/9/main/command">
                <pc:docMk/>
                <pc:sldMk cId="0" sldId="267"/>
                <pc2:cmMk id="{7AAB9EC5-9F88-4D4C-82A1-1CB8614C21CC}"/>
              </pc2:cmMkLst>
              <pc226:cmRplyChg chg="add">
                <pc226:chgData name="Breanna Lorenzen" userId="S::blorenzen@telarus.com::6b0d74e3-fb64-496a-ac2a-2ff9a2292f8e" providerId="AD" clId="Web-{C9A79196-186B-2DF7-78B9-0B3B40348277}" dt="2024-04-03T19:09:00.755" v="35"/>
                <pc2:cmRplyMkLst xmlns:pc2="http://schemas.microsoft.com/office/powerpoint/2019/9/main/command">
                  <pc:docMk/>
                  <pc:sldMk cId="0" sldId="267"/>
                  <pc2:cmMk id="{7AAB9EC5-9F88-4D4C-82A1-1CB8614C21CC}"/>
                  <pc2:cmRplyMk id="{E7BF40F7-8465-44A5-800D-833F062772A1}"/>
                </pc2:cmRplyMkLst>
              </pc226:cmRplyChg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355" y="1564746"/>
            <a:ext cx="6553834" cy="628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742" y="2425606"/>
            <a:ext cx="6705600" cy="2240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224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33754" y="9715773"/>
            <a:ext cx="258481" cy="196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8242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0" dirty="0"/>
              <a:t>‹#›</a:t>
            </a:fld>
            <a:endParaRPr spc="-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broadcom.com/doc/broadcom-maintenance-policy-handbook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broadcom.com/doc/broadcom-maintenance-policy-handbook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mware.com/files/pdf/VMware-Corporate-Brochure-BR-EN.pdf" TargetMode="External"/><Relationship Id="rId2" Type="http://schemas.openxmlformats.org/officeDocument/2006/relationships/hyperlink" Target="https://cloud.vmware.com/providers/search-result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lms.telarusuniversity.com/r/3ks852wwmrfm9cj7sqnhwmt8ijs8qq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black background&#10;&#10;Description automatically generated">
            <a:extLst>
              <a:ext uri="{FF2B5EF4-FFF2-40B4-BE49-F238E27FC236}">
                <a16:creationId xmlns:a16="http://schemas.microsoft.com/office/drawing/2014/main" id="{C11F80AB-D52B-5760-DDFD-BBBE0D9EC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7790688" cy="3753628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VMware</a:t>
            </a:r>
            <a:r>
              <a:rPr spc="-30"/>
              <a:t> </a:t>
            </a:r>
            <a:r>
              <a:t>Updates</a:t>
            </a:r>
            <a:r>
              <a:rPr spc="-25"/>
              <a:t> </a:t>
            </a:r>
            <a:r>
              <a:rPr spc="-10"/>
              <a:t>Explained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493742" y="2425606"/>
            <a:ext cx="6705600" cy="1739322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>
              <a:lnSpc>
                <a:spcPct val="118500"/>
              </a:lnSpc>
              <a:spcBef>
                <a:spcPts val="95"/>
              </a:spcBef>
            </a:pPr>
            <a:r>
              <a:t>A</a:t>
            </a:r>
            <a:r>
              <a:rPr spc="-110"/>
              <a:t> </a:t>
            </a:r>
            <a:r>
              <a:t>guide</a:t>
            </a:r>
            <a:r>
              <a:rPr spc="10"/>
              <a:t> </a:t>
            </a:r>
            <a:r>
              <a:t>for</a:t>
            </a:r>
            <a:r>
              <a:rPr spc="10"/>
              <a:t> </a:t>
            </a:r>
            <a:r>
              <a:t>technology</a:t>
            </a:r>
            <a:r>
              <a:rPr spc="10"/>
              <a:t> </a:t>
            </a:r>
            <a:r>
              <a:t>advisors</a:t>
            </a:r>
            <a:r>
              <a:rPr spc="10"/>
              <a:t> </a:t>
            </a:r>
            <a:r>
              <a:t>to</a:t>
            </a:r>
            <a:r>
              <a:rPr spc="10"/>
              <a:t> </a:t>
            </a:r>
            <a:r>
              <a:t>help</a:t>
            </a:r>
            <a:r>
              <a:rPr spc="10"/>
              <a:t> </a:t>
            </a:r>
            <a:r>
              <a:t>their</a:t>
            </a:r>
            <a:r>
              <a:rPr spc="10"/>
              <a:t> </a:t>
            </a:r>
            <a:r>
              <a:rPr spc="-10"/>
              <a:t>customers </a:t>
            </a:r>
            <a:r>
              <a:t>navigate recent</a:t>
            </a:r>
            <a:r>
              <a:rPr spc="5"/>
              <a:t> </a:t>
            </a:r>
            <a:r>
              <a:t>changes</a:t>
            </a:r>
            <a:r>
              <a:rPr spc="5"/>
              <a:t> </a:t>
            </a:r>
            <a:r>
              <a:t>to VMware’s</a:t>
            </a:r>
            <a:r>
              <a:rPr spc="5"/>
              <a:t> </a:t>
            </a:r>
            <a:r>
              <a:t>product</a:t>
            </a:r>
            <a:r>
              <a:rPr spc="5"/>
              <a:t> </a:t>
            </a:r>
            <a:r>
              <a:t>portfolio </a:t>
            </a:r>
            <a:r>
              <a:rPr spc="-25"/>
              <a:t>and </a:t>
            </a:r>
            <a:r>
              <a:t>licensing</a:t>
            </a:r>
            <a:r>
              <a:rPr spc="-35"/>
              <a:t> </a:t>
            </a:r>
            <a:r>
              <a:rPr spc="-10"/>
              <a:t>agreements.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i="1" spc="-10">
              <a:solidFill>
                <a:srgbClr val="0057DD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b="1">
                <a:latin typeface="Arial"/>
                <a:cs typeface="Arial"/>
              </a:rPr>
              <a:t>Issued</a:t>
            </a:r>
            <a:r>
              <a:rPr b="1" spc="-50">
                <a:latin typeface="Arial"/>
                <a:cs typeface="Arial"/>
              </a:rPr>
              <a:t> </a:t>
            </a:r>
            <a:r>
              <a:rPr b="1">
                <a:latin typeface="Arial"/>
                <a:cs typeface="Arial"/>
              </a:rPr>
              <a:t>April</a:t>
            </a:r>
            <a:r>
              <a:rPr b="1" spc="30">
                <a:latin typeface="Arial"/>
                <a:cs typeface="Arial"/>
              </a:rPr>
              <a:t> </a:t>
            </a:r>
            <a:r>
              <a:rPr b="1" spc="-20"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3480" y="4397728"/>
            <a:ext cx="6525895" cy="2522037"/>
          </a:xfrm>
          <a:prstGeom prst="rect">
            <a:avLst/>
          </a:prstGeom>
        </p:spPr>
        <p:txBody>
          <a:bodyPr vert="horz" wrap="square" lIns="0" tIns="10922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What’s</a:t>
            </a:r>
            <a:r>
              <a:rPr sz="1400" spc="-4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Inside:</a:t>
            </a:r>
            <a:endParaRPr sz="1400" dirty="0">
              <a:latin typeface="Arial"/>
              <a:cs typeface="Arial"/>
            </a:endParaRPr>
          </a:p>
          <a:p>
            <a:pPr marL="240665" indent="-227965"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lang="en-US" sz="1400" spc="-10" dirty="0">
                <a:solidFill>
                  <a:srgbClr val="02245D"/>
                </a:solidFill>
                <a:latin typeface="Arial"/>
                <a:cs typeface="Arial"/>
              </a:rPr>
              <a:t>Overview of Changes</a:t>
            </a:r>
          </a:p>
          <a:p>
            <a:pPr marL="240665" indent="-227965">
              <a:lnSpc>
                <a:spcPct val="100000"/>
              </a:lnSpc>
              <a:spcBef>
                <a:spcPts val="755"/>
              </a:spcBef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 Offerings</a:t>
            </a:r>
            <a:endParaRPr sz="14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endParaRPr sz="14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400" spc="-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400" spc="-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400" spc="-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4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Impact</a:t>
            </a:r>
            <a:r>
              <a:rPr sz="1400" spc="-2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 Providers</a:t>
            </a:r>
            <a:endParaRPr sz="140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240665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Migrating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off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Considerations</a:t>
            </a:r>
            <a:r>
              <a:rPr sz="1400" spc="-1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2245D"/>
                </a:solidFill>
                <a:latin typeface="Arial"/>
                <a:cs typeface="Arial"/>
              </a:rPr>
              <a:t>Opportunities</a:t>
            </a:r>
            <a:endParaRPr sz="1400" dirty="0">
              <a:latin typeface="Arial"/>
              <a:cs typeface="Arial"/>
            </a:endParaRPr>
          </a:p>
          <a:p>
            <a:pPr marL="241300" marR="5080" indent="-228600">
              <a:lnSpc>
                <a:spcPct val="152800"/>
              </a:lnSpc>
              <a:buChar char="•"/>
              <a:tabLst>
                <a:tab pos="241300" algn="l"/>
              </a:tabLst>
            </a:pP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Resources</a:t>
            </a:r>
            <a:r>
              <a:rPr sz="1400" spc="-2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Start</a:t>
            </a:r>
            <a:r>
              <a:rPr sz="1400" spc="-25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Successful</a:t>
            </a:r>
            <a:r>
              <a:rPr sz="1400" spc="-20" dirty="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2245D"/>
                </a:solidFill>
                <a:latin typeface="Arial"/>
                <a:cs typeface="Arial"/>
              </a:rPr>
              <a:t>Conversations</a:t>
            </a:r>
            <a:endParaRPr sz="1400" spc="-40" dirty="0">
              <a:solidFill>
                <a:srgbClr val="02245D"/>
              </a:solidFill>
              <a:latin typeface="Arial"/>
              <a:cs typeface="Arial"/>
            </a:endParaRPr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A8C3D192-BE82-AC1A-99F9-8FC16D6B4E35}"/>
              </a:ext>
            </a:extLst>
          </p:cNvPr>
          <p:cNvGrpSpPr/>
          <p:nvPr/>
        </p:nvGrpSpPr>
        <p:grpSpPr>
          <a:xfrm>
            <a:off x="481047" y="559664"/>
            <a:ext cx="900905" cy="659536"/>
            <a:chOff x="481048" y="545343"/>
            <a:chExt cx="744220" cy="544830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1831F54E-6C17-29F4-0518-B50FA23957C9}"/>
                </a:ext>
              </a:extLst>
            </p:cNvPr>
            <p:cNvSpPr/>
            <p:nvPr/>
          </p:nvSpPr>
          <p:spPr>
            <a:xfrm>
              <a:off x="481048" y="702727"/>
              <a:ext cx="744220" cy="229870"/>
            </a:xfrm>
            <a:custGeom>
              <a:avLst/>
              <a:gdLst/>
              <a:ahLst/>
              <a:cxnLst/>
              <a:rect l="l" t="t" r="r" b="b"/>
              <a:pathLst>
                <a:path w="744219" h="229869">
                  <a:moveTo>
                    <a:pt x="743953" y="0"/>
                  </a:moveTo>
                  <a:lnTo>
                    <a:pt x="473964" y="0"/>
                  </a:lnTo>
                  <a:lnTo>
                    <a:pt x="466725" y="0"/>
                  </a:lnTo>
                  <a:lnTo>
                    <a:pt x="459168" y="1333"/>
                  </a:lnTo>
                  <a:lnTo>
                    <a:pt x="451739" y="3771"/>
                  </a:lnTo>
                  <a:lnTo>
                    <a:pt x="411345" y="27441"/>
                  </a:lnTo>
                  <a:lnTo>
                    <a:pt x="377677" y="61685"/>
                  </a:lnTo>
                  <a:lnTo>
                    <a:pt x="341130" y="93645"/>
                  </a:lnTo>
                  <a:lnTo>
                    <a:pt x="292100" y="110464"/>
                  </a:lnTo>
                  <a:lnTo>
                    <a:pt x="105994" y="110464"/>
                  </a:lnTo>
                  <a:lnTo>
                    <a:pt x="80982" y="115160"/>
                  </a:lnTo>
                  <a:lnTo>
                    <a:pt x="56919" y="127944"/>
                  </a:lnTo>
                  <a:lnTo>
                    <a:pt x="36598" y="146860"/>
                  </a:lnTo>
                  <a:lnTo>
                    <a:pt x="22809" y="169951"/>
                  </a:lnTo>
                  <a:lnTo>
                    <a:pt x="0" y="229438"/>
                  </a:lnTo>
                  <a:lnTo>
                    <a:pt x="239649" y="229438"/>
                  </a:lnTo>
                  <a:lnTo>
                    <a:pt x="244856" y="228942"/>
                  </a:lnTo>
                  <a:lnTo>
                    <a:pt x="288185" y="215110"/>
                  </a:lnTo>
                  <a:lnTo>
                    <a:pt x="317510" y="188824"/>
                  </a:lnTo>
                  <a:lnTo>
                    <a:pt x="341787" y="158457"/>
                  </a:lnTo>
                  <a:lnTo>
                    <a:pt x="369973" y="132379"/>
                  </a:lnTo>
                  <a:lnTo>
                    <a:pt x="411022" y="118960"/>
                  </a:lnTo>
                  <a:lnTo>
                    <a:pt x="637667" y="118960"/>
                  </a:lnTo>
                  <a:lnTo>
                    <a:pt x="662704" y="114265"/>
                  </a:lnTo>
                  <a:lnTo>
                    <a:pt x="686860" y="101482"/>
                  </a:lnTo>
                  <a:lnTo>
                    <a:pt x="707282" y="82570"/>
                  </a:lnTo>
                  <a:lnTo>
                    <a:pt x="721118" y="59486"/>
                  </a:lnTo>
                  <a:lnTo>
                    <a:pt x="743953" y="0"/>
                  </a:lnTo>
                  <a:close/>
                </a:path>
              </a:pathLst>
            </a:custGeom>
            <a:solidFill>
              <a:srgbClr val="0057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2C120C7E-6D95-9A06-759D-73C0C78255E6}"/>
                </a:ext>
              </a:extLst>
            </p:cNvPr>
            <p:cNvSpPr/>
            <p:nvPr/>
          </p:nvSpPr>
          <p:spPr>
            <a:xfrm>
              <a:off x="617773" y="545343"/>
              <a:ext cx="591185" cy="229870"/>
            </a:xfrm>
            <a:custGeom>
              <a:avLst/>
              <a:gdLst/>
              <a:ahLst/>
              <a:cxnLst/>
              <a:rect l="l" t="t" r="r" b="b"/>
              <a:pathLst>
                <a:path w="591185" h="229870">
                  <a:moveTo>
                    <a:pt x="591172" y="0"/>
                  </a:moveTo>
                  <a:lnTo>
                    <a:pt x="375221" y="0"/>
                  </a:lnTo>
                  <a:lnTo>
                    <a:pt x="367931" y="0"/>
                  </a:lnTo>
                  <a:lnTo>
                    <a:pt x="360413" y="1333"/>
                  </a:lnTo>
                  <a:lnTo>
                    <a:pt x="352996" y="3771"/>
                  </a:lnTo>
                  <a:lnTo>
                    <a:pt x="312593" y="27441"/>
                  </a:lnTo>
                  <a:lnTo>
                    <a:pt x="278918" y="61685"/>
                  </a:lnTo>
                  <a:lnTo>
                    <a:pt x="242370" y="93645"/>
                  </a:lnTo>
                  <a:lnTo>
                    <a:pt x="193344" y="110464"/>
                  </a:lnTo>
                  <a:lnTo>
                    <a:pt x="105968" y="110464"/>
                  </a:lnTo>
                  <a:lnTo>
                    <a:pt x="80975" y="115160"/>
                  </a:lnTo>
                  <a:lnTo>
                    <a:pt x="56929" y="127944"/>
                  </a:lnTo>
                  <a:lnTo>
                    <a:pt x="36619" y="146860"/>
                  </a:lnTo>
                  <a:lnTo>
                    <a:pt x="22834" y="169951"/>
                  </a:lnTo>
                  <a:lnTo>
                    <a:pt x="0" y="229425"/>
                  </a:lnTo>
                  <a:lnTo>
                    <a:pt x="140881" y="229425"/>
                  </a:lnTo>
                  <a:lnTo>
                    <a:pt x="146100" y="228955"/>
                  </a:lnTo>
                  <a:lnTo>
                    <a:pt x="189429" y="215116"/>
                  </a:lnTo>
                  <a:lnTo>
                    <a:pt x="218751" y="188827"/>
                  </a:lnTo>
                  <a:lnTo>
                    <a:pt x="243027" y="158458"/>
                  </a:lnTo>
                  <a:lnTo>
                    <a:pt x="271213" y="132379"/>
                  </a:lnTo>
                  <a:lnTo>
                    <a:pt x="312267" y="118960"/>
                  </a:lnTo>
                  <a:lnTo>
                    <a:pt x="485482" y="118960"/>
                  </a:lnTo>
                  <a:lnTo>
                    <a:pt x="510399" y="114264"/>
                  </a:lnTo>
                  <a:lnTo>
                    <a:pt x="534314" y="101480"/>
                  </a:lnTo>
                  <a:lnTo>
                    <a:pt x="554495" y="82565"/>
                  </a:lnTo>
                  <a:lnTo>
                    <a:pt x="568210" y="59474"/>
                  </a:lnTo>
                  <a:lnTo>
                    <a:pt x="591172" y="0"/>
                  </a:lnTo>
                  <a:close/>
                </a:path>
              </a:pathLst>
            </a:custGeom>
            <a:solidFill>
              <a:srgbClr val="FFB7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3EFE9BA5-44B9-4457-B85C-56C58F71632D}"/>
                </a:ext>
              </a:extLst>
            </p:cNvPr>
            <p:cNvSpPr/>
            <p:nvPr/>
          </p:nvSpPr>
          <p:spPr>
            <a:xfrm>
              <a:off x="497179" y="860113"/>
              <a:ext cx="553085" cy="229870"/>
            </a:xfrm>
            <a:custGeom>
              <a:avLst/>
              <a:gdLst/>
              <a:ahLst/>
              <a:cxnLst/>
              <a:rect l="l" t="t" r="r" b="b"/>
              <a:pathLst>
                <a:path w="553085" h="229869">
                  <a:moveTo>
                    <a:pt x="552653" y="0"/>
                  </a:moveTo>
                  <a:lnTo>
                    <a:pt x="424980" y="0"/>
                  </a:lnTo>
                  <a:lnTo>
                    <a:pt x="417715" y="0"/>
                  </a:lnTo>
                  <a:lnTo>
                    <a:pt x="410184" y="1333"/>
                  </a:lnTo>
                  <a:lnTo>
                    <a:pt x="402780" y="3771"/>
                  </a:lnTo>
                  <a:lnTo>
                    <a:pt x="362373" y="27441"/>
                  </a:lnTo>
                  <a:lnTo>
                    <a:pt x="328701" y="61685"/>
                  </a:lnTo>
                  <a:lnTo>
                    <a:pt x="292152" y="93645"/>
                  </a:lnTo>
                  <a:lnTo>
                    <a:pt x="243116" y="110464"/>
                  </a:lnTo>
                  <a:lnTo>
                    <a:pt x="105968" y="110464"/>
                  </a:lnTo>
                  <a:lnTo>
                    <a:pt x="80967" y="115161"/>
                  </a:lnTo>
                  <a:lnTo>
                    <a:pt x="56878" y="127947"/>
                  </a:lnTo>
                  <a:lnTo>
                    <a:pt x="36526" y="146870"/>
                  </a:lnTo>
                  <a:lnTo>
                    <a:pt x="22732" y="169976"/>
                  </a:lnTo>
                  <a:lnTo>
                    <a:pt x="0" y="229438"/>
                  </a:lnTo>
                  <a:lnTo>
                    <a:pt x="190665" y="229438"/>
                  </a:lnTo>
                  <a:lnTo>
                    <a:pt x="195872" y="228955"/>
                  </a:lnTo>
                  <a:lnTo>
                    <a:pt x="239201" y="215116"/>
                  </a:lnTo>
                  <a:lnTo>
                    <a:pt x="268526" y="188827"/>
                  </a:lnTo>
                  <a:lnTo>
                    <a:pt x="292803" y="158458"/>
                  </a:lnTo>
                  <a:lnTo>
                    <a:pt x="320989" y="132379"/>
                  </a:lnTo>
                  <a:lnTo>
                    <a:pt x="362038" y="118960"/>
                  </a:lnTo>
                  <a:lnTo>
                    <a:pt x="446709" y="118960"/>
                  </a:lnTo>
                  <a:lnTo>
                    <a:pt x="471703" y="114268"/>
                  </a:lnTo>
                  <a:lnTo>
                    <a:pt x="495763" y="101493"/>
                  </a:lnTo>
                  <a:lnTo>
                    <a:pt x="516089" y="82586"/>
                  </a:lnTo>
                  <a:lnTo>
                    <a:pt x="529882" y="59499"/>
                  </a:lnTo>
                  <a:lnTo>
                    <a:pt x="552653" y="0"/>
                  </a:lnTo>
                  <a:close/>
                </a:path>
              </a:pathLst>
            </a:custGeom>
            <a:solidFill>
              <a:srgbClr val="0323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7">
            <a:extLst>
              <a:ext uri="{FF2B5EF4-FFF2-40B4-BE49-F238E27FC236}">
                <a16:creationId xmlns:a16="http://schemas.microsoft.com/office/drawing/2014/main" id="{BCD719E4-FAF5-8339-E327-3DBDA930D170}"/>
              </a:ext>
            </a:extLst>
          </p:cNvPr>
          <p:cNvSpPr/>
          <p:nvPr/>
        </p:nvSpPr>
        <p:spPr>
          <a:xfrm>
            <a:off x="1509972" y="692963"/>
            <a:ext cx="1826408" cy="392801"/>
          </a:xfrm>
          <a:custGeom>
            <a:avLst/>
            <a:gdLst/>
            <a:ahLst/>
            <a:cxnLst/>
            <a:rect l="l" t="t" r="r" b="b"/>
            <a:pathLst>
              <a:path w="1508760" h="324484">
                <a:moveTo>
                  <a:pt x="191935" y="0"/>
                </a:moveTo>
                <a:lnTo>
                  <a:pt x="0" y="0"/>
                </a:lnTo>
                <a:lnTo>
                  <a:pt x="0" y="34290"/>
                </a:lnTo>
                <a:lnTo>
                  <a:pt x="76568" y="34290"/>
                </a:lnTo>
                <a:lnTo>
                  <a:pt x="76568" y="323850"/>
                </a:lnTo>
                <a:lnTo>
                  <a:pt x="114846" y="323850"/>
                </a:lnTo>
                <a:lnTo>
                  <a:pt x="114846" y="34290"/>
                </a:lnTo>
                <a:lnTo>
                  <a:pt x="191935" y="34290"/>
                </a:lnTo>
                <a:lnTo>
                  <a:pt x="191935" y="0"/>
                </a:lnTo>
                <a:close/>
              </a:path>
              <a:path w="1508760" h="324484">
                <a:moveTo>
                  <a:pt x="400304" y="355"/>
                </a:moveTo>
                <a:lnTo>
                  <a:pt x="234061" y="355"/>
                </a:lnTo>
                <a:lnTo>
                  <a:pt x="234061" y="34645"/>
                </a:lnTo>
                <a:lnTo>
                  <a:pt x="234061" y="141325"/>
                </a:lnTo>
                <a:lnTo>
                  <a:pt x="234061" y="175615"/>
                </a:lnTo>
                <a:lnTo>
                  <a:pt x="234061" y="288645"/>
                </a:lnTo>
                <a:lnTo>
                  <a:pt x="234061" y="324205"/>
                </a:lnTo>
                <a:lnTo>
                  <a:pt x="400304" y="324205"/>
                </a:lnTo>
                <a:lnTo>
                  <a:pt x="400304" y="288645"/>
                </a:lnTo>
                <a:lnTo>
                  <a:pt x="272859" y="288645"/>
                </a:lnTo>
                <a:lnTo>
                  <a:pt x="272859" y="175615"/>
                </a:lnTo>
                <a:lnTo>
                  <a:pt x="396913" y="175615"/>
                </a:lnTo>
                <a:lnTo>
                  <a:pt x="396913" y="141325"/>
                </a:lnTo>
                <a:lnTo>
                  <a:pt x="272859" y="141325"/>
                </a:lnTo>
                <a:lnTo>
                  <a:pt x="272859" y="34645"/>
                </a:lnTo>
                <a:lnTo>
                  <a:pt x="400304" y="34645"/>
                </a:lnTo>
                <a:lnTo>
                  <a:pt x="400304" y="355"/>
                </a:lnTo>
                <a:close/>
              </a:path>
              <a:path w="1508760" h="324484">
                <a:moveTo>
                  <a:pt x="598030" y="288645"/>
                </a:moveTo>
                <a:lnTo>
                  <a:pt x="481241" y="288645"/>
                </a:lnTo>
                <a:lnTo>
                  <a:pt x="481241" y="355"/>
                </a:lnTo>
                <a:lnTo>
                  <a:pt x="442468" y="355"/>
                </a:lnTo>
                <a:lnTo>
                  <a:pt x="442468" y="288645"/>
                </a:lnTo>
                <a:lnTo>
                  <a:pt x="442468" y="324205"/>
                </a:lnTo>
                <a:lnTo>
                  <a:pt x="598030" y="324205"/>
                </a:lnTo>
                <a:lnTo>
                  <a:pt x="598030" y="288645"/>
                </a:lnTo>
                <a:close/>
              </a:path>
              <a:path w="1508760" h="324484">
                <a:moveTo>
                  <a:pt x="859028" y="323634"/>
                </a:moveTo>
                <a:lnTo>
                  <a:pt x="830414" y="228219"/>
                </a:lnTo>
                <a:lnTo>
                  <a:pt x="820242" y="194284"/>
                </a:lnTo>
                <a:lnTo>
                  <a:pt x="783424" y="71513"/>
                </a:lnTo>
                <a:lnTo>
                  <a:pt x="783424" y="194284"/>
                </a:lnTo>
                <a:lnTo>
                  <a:pt x="694677" y="194284"/>
                </a:lnTo>
                <a:lnTo>
                  <a:pt x="738835" y="37198"/>
                </a:lnTo>
                <a:lnTo>
                  <a:pt x="783424" y="194284"/>
                </a:lnTo>
                <a:lnTo>
                  <a:pt x="783424" y="71513"/>
                </a:lnTo>
                <a:lnTo>
                  <a:pt x="773137" y="37198"/>
                </a:lnTo>
                <a:lnTo>
                  <a:pt x="762101" y="368"/>
                </a:lnTo>
                <a:lnTo>
                  <a:pt x="716064" y="368"/>
                </a:lnTo>
                <a:lnTo>
                  <a:pt x="619099" y="323634"/>
                </a:lnTo>
                <a:lnTo>
                  <a:pt x="659345" y="323634"/>
                </a:lnTo>
                <a:lnTo>
                  <a:pt x="675817" y="265785"/>
                </a:lnTo>
                <a:lnTo>
                  <a:pt x="685507" y="228219"/>
                </a:lnTo>
                <a:lnTo>
                  <a:pt x="792632" y="228219"/>
                </a:lnTo>
                <a:lnTo>
                  <a:pt x="802157" y="265201"/>
                </a:lnTo>
                <a:lnTo>
                  <a:pt x="818794" y="323634"/>
                </a:lnTo>
                <a:lnTo>
                  <a:pt x="859028" y="323634"/>
                </a:lnTo>
                <a:close/>
              </a:path>
              <a:path w="1508760" h="324484">
                <a:moveTo>
                  <a:pt x="1071054" y="323634"/>
                </a:moveTo>
                <a:lnTo>
                  <a:pt x="1006119" y="194208"/>
                </a:lnTo>
                <a:lnTo>
                  <a:pt x="1003579" y="189141"/>
                </a:lnTo>
                <a:lnTo>
                  <a:pt x="1027099" y="180365"/>
                </a:lnTo>
                <a:lnTo>
                  <a:pt x="1047623" y="162420"/>
                </a:lnTo>
                <a:lnTo>
                  <a:pt x="1048753" y="160286"/>
                </a:lnTo>
                <a:lnTo>
                  <a:pt x="1062164" y="134759"/>
                </a:lnTo>
                <a:lnTo>
                  <a:pt x="1067676" y="96824"/>
                </a:lnTo>
                <a:lnTo>
                  <a:pt x="1061110" y="56807"/>
                </a:lnTo>
                <a:lnTo>
                  <a:pt x="1047521" y="34290"/>
                </a:lnTo>
                <a:lnTo>
                  <a:pt x="1042771" y="26416"/>
                </a:lnTo>
                <a:lnTo>
                  <a:pt x="1027925" y="16217"/>
                </a:lnTo>
                <a:lnTo>
                  <a:pt x="1027925" y="97294"/>
                </a:lnTo>
                <a:lnTo>
                  <a:pt x="1024293" y="122669"/>
                </a:lnTo>
                <a:lnTo>
                  <a:pt x="1013815" y="142595"/>
                </a:lnTo>
                <a:lnTo>
                  <a:pt x="997051" y="155625"/>
                </a:lnTo>
                <a:lnTo>
                  <a:pt x="974623" y="160286"/>
                </a:lnTo>
                <a:lnTo>
                  <a:pt x="918870" y="160286"/>
                </a:lnTo>
                <a:lnTo>
                  <a:pt x="918870" y="34290"/>
                </a:lnTo>
                <a:lnTo>
                  <a:pt x="974623" y="34290"/>
                </a:lnTo>
                <a:lnTo>
                  <a:pt x="997051" y="38950"/>
                </a:lnTo>
                <a:lnTo>
                  <a:pt x="1013815" y="51981"/>
                </a:lnTo>
                <a:lnTo>
                  <a:pt x="1024293" y="71907"/>
                </a:lnTo>
                <a:lnTo>
                  <a:pt x="1027925" y="97294"/>
                </a:lnTo>
                <a:lnTo>
                  <a:pt x="1027925" y="16217"/>
                </a:lnTo>
                <a:lnTo>
                  <a:pt x="1014717" y="7124"/>
                </a:lnTo>
                <a:lnTo>
                  <a:pt x="978979" y="368"/>
                </a:lnTo>
                <a:lnTo>
                  <a:pt x="880110" y="368"/>
                </a:lnTo>
                <a:lnTo>
                  <a:pt x="880110" y="323634"/>
                </a:lnTo>
                <a:lnTo>
                  <a:pt x="918870" y="323634"/>
                </a:lnTo>
                <a:lnTo>
                  <a:pt x="918870" y="194208"/>
                </a:lnTo>
                <a:lnTo>
                  <a:pt x="965415" y="194208"/>
                </a:lnTo>
                <a:lnTo>
                  <a:pt x="1027430" y="323634"/>
                </a:lnTo>
                <a:lnTo>
                  <a:pt x="1071054" y="323634"/>
                </a:lnTo>
                <a:close/>
              </a:path>
              <a:path w="1508760" h="324484">
                <a:moveTo>
                  <a:pt x="1304213" y="355"/>
                </a:moveTo>
                <a:lnTo>
                  <a:pt x="1266609" y="355"/>
                </a:lnTo>
                <a:lnTo>
                  <a:pt x="1266609" y="215569"/>
                </a:lnTo>
                <a:lnTo>
                  <a:pt x="1262253" y="247853"/>
                </a:lnTo>
                <a:lnTo>
                  <a:pt x="1249641" y="271081"/>
                </a:lnTo>
                <a:lnTo>
                  <a:pt x="1229436" y="285115"/>
                </a:lnTo>
                <a:lnTo>
                  <a:pt x="1202321" y="289814"/>
                </a:lnTo>
                <a:lnTo>
                  <a:pt x="1175283" y="285115"/>
                </a:lnTo>
                <a:lnTo>
                  <a:pt x="1155242" y="271081"/>
                </a:lnTo>
                <a:lnTo>
                  <a:pt x="1142796" y="247853"/>
                </a:lnTo>
                <a:lnTo>
                  <a:pt x="1138516" y="215569"/>
                </a:lnTo>
                <a:lnTo>
                  <a:pt x="1138516" y="355"/>
                </a:lnTo>
                <a:lnTo>
                  <a:pt x="1100442" y="355"/>
                </a:lnTo>
                <a:lnTo>
                  <a:pt x="1100442" y="215074"/>
                </a:lnTo>
                <a:lnTo>
                  <a:pt x="1107389" y="261569"/>
                </a:lnTo>
                <a:lnTo>
                  <a:pt x="1127455" y="295605"/>
                </a:lnTo>
                <a:lnTo>
                  <a:pt x="1159484" y="316509"/>
                </a:lnTo>
                <a:lnTo>
                  <a:pt x="1202321" y="323621"/>
                </a:lnTo>
                <a:lnTo>
                  <a:pt x="1245362" y="316509"/>
                </a:lnTo>
                <a:lnTo>
                  <a:pt x="1277378" y="295605"/>
                </a:lnTo>
                <a:lnTo>
                  <a:pt x="1297330" y="261569"/>
                </a:lnTo>
                <a:lnTo>
                  <a:pt x="1304213" y="215074"/>
                </a:lnTo>
                <a:lnTo>
                  <a:pt x="1304213" y="355"/>
                </a:lnTo>
                <a:close/>
              </a:path>
              <a:path w="1508760" h="324484">
                <a:moveTo>
                  <a:pt x="1508239" y="236943"/>
                </a:moveTo>
                <a:lnTo>
                  <a:pt x="1500822" y="199504"/>
                </a:lnTo>
                <a:lnTo>
                  <a:pt x="1481594" y="172834"/>
                </a:lnTo>
                <a:lnTo>
                  <a:pt x="1455077" y="153619"/>
                </a:lnTo>
                <a:lnTo>
                  <a:pt x="1403604" y="127317"/>
                </a:lnTo>
                <a:lnTo>
                  <a:pt x="1384922" y="114973"/>
                </a:lnTo>
                <a:lnTo>
                  <a:pt x="1372044" y="99898"/>
                </a:lnTo>
                <a:lnTo>
                  <a:pt x="1367243" y="80479"/>
                </a:lnTo>
                <a:lnTo>
                  <a:pt x="1371130" y="61302"/>
                </a:lnTo>
                <a:lnTo>
                  <a:pt x="1381823" y="46507"/>
                </a:lnTo>
                <a:lnTo>
                  <a:pt x="1397876" y="36995"/>
                </a:lnTo>
                <a:lnTo>
                  <a:pt x="1417828" y="33616"/>
                </a:lnTo>
                <a:lnTo>
                  <a:pt x="1436039" y="35306"/>
                </a:lnTo>
                <a:lnTo>
                  <a:pt x="1453146" y="40411"/>
                </a:lnTo>
                <a:lnTo>
                  <a:pt x="1468742" y="49034"/>
                </a:lnTo>
                <a:lnTo>
                  <a:pt x="1482458" y="61264"/>
                </a:lnTo>
                <a:lnTo>
                  <a:pt x="1502143" y="33159"/>
                </a:lnTo>
                <a:lnTo>
                  <a:pt x="1485303" y="19138"/>
                </a:lnTo>
                <a:lnTo>
                  <a:pt x="1465745" y="8851"/>
                </a:lnTo>
                <a:lnTo>
                  <a:pt x="1443532" y="2514"/>
                </a:lnTo>
                <a:lnTo>
                  <a:pt x="1418767" y="355"/>
                </a:lnTo>
                <a:lnTo>
                  <a:pt x="1382839" y="6451"/>
                </a:lnTo>
                <a:lnTo>
                  <a:pt x="1354505" y="23444"/>
                </a:lnTo>
                <a:lnTo>
                  <a:pt x="1335938" y="49377"/>
                </a:lnTo>
                <a:lnTo>
                  <a:pt x="1329270" y="82346"/>
                </a:lnTo>
                <a:lnTo>
                  <a:pt x="1336370" y="117246"/>
                </a:lnTo>
                <a:lnTo>
                  <a:pt x="1354810" y="141909"/>
                </a:lnTo>
                <a:lnTo>
                  <a:pt x="1380274" y="159626"/>
                </a:lnTo>
                <a:lnTo>
                  <a:pt x="1431759" y="185470"/>
                </a:lnTo>
                <a:lnTo>
                  <a:pt x="1451508" y="198945"/>
                </a:lnTo>
                <a:lnTo>
                  <a:pt x="1465186" y="216204"/>
                </a:lnTo>
                <a:lnTo>
                  <a:pt x="1470304" y="239306"/>
                </a:lnTo>
                <a:lnTo>
                  <a:pt x="1466913" y="258546"/>
                </a:lnTo>
                <a:lnTo>
                  <a:pt x="1456486" y="274840"/>
                </a:lnTo>
                <a:lnTo>
                  <a:pt x="1438681" y="286131"/>
                </a:lnTo>
                <a:lnTo>
                  <a:pt x="1413154" y="290347"/>
                </a:lnTo>
                <a:lnTo>
                  <a:pt x="1391208" y="287642"/>
                </a:lnTo>
                <a:lnTo>
                  <a:pt x="1371396" y="280225"/>
                </a:lnTo>
                <a:lnTo>
                  <a:pt x="1354315" y="269214"/>
                </a:lnTo>
                <a:lnTo>
                  <a:pt x="1340523" y="255689"/>
                </a:lnTo>
                <a:lnTo>
                  <a:pt x="1319923" y="284276"/>
                </a:lnTo>
                <a:lnTo>
                  <a:pt x="1337652" y="300507"/>
                </a:lnTo>
                <a:lnTo>
                  <a:pt x="1359154" y="312915"/>
                </a:lnTo>
                <a:lnTo>
                  <a:pt x="1384350" y="320840"/>
                </a:lnTo>
                <a:lnTo>
                  <a:pt x="1413154" y="323621"/>
                </a:lnTo>
                <a:lnTo>
                  <a:pt x="1455280" y="316534"/>
                </a:lnTo>
                <a:lnTo>
                  <a:pt x="1484934" y="297497"/>
                </a:lnTo>
                <a:lnTo>
                  <a:pt x="1502473" y="269862"/>
                </a:lnTo>
                <a:lnTo>
                  <a:pt x="1508239" y="236943"/>
                </a:lnTo>
                <a:close/>
              </a:path>
            </a:pathLst>
          </a:custGeom>
          <a:solidFill>
            <a:srgbClr val="005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75E1F90E-6886-B211-2057-16DA8AD406E0}"/>
              </a:ext>
            </a:extLst>
          </p:cNvPr>
          <p:cNvSpPr txBox="1"/>
          <p:nvPr/>
        </p:nvSpPr>
        <p:spPr>
          <a:xfrm>
            <a:off x="3581400" y="559664"/>
            <a:ext cx="367434" cy="722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50" spc="-50">
                <a:solidFill>
                  <a:srgbClr val="03235D"/>
                </a:solidFill>
                <a:latin typeface="Arial"/>
                <a:cs typeface="Arial"/>
              </a:rPr>
              <a:t>+</a:t>
            </a:r>
            <a:endParaRPr sz="3750">
              <a:latin typeface="Arial"/>
              <a:cs typeface="Arial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E872BC2F-5F7A-71CB-0D6D-9A17897D5BF1}"/>
              </a:ext>
            </a:extLst>
          </p:cNvPr>
          <p:cNvSpPr txBox="1"/>
          <p:nvPr/>
        </p:nvSpPr>
        <p:spPr>
          <a:xfrm>
            <a:off x="4239526" y="714087"/>
            <a:ext cx="1959391" cy="362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3235D"/>
                </a:solidFill>
                <a:latin typeface="Arial"/>
                <a:cs typeface="Arial"/>
              </a:rPr>
              <a:t>Your</a:t>
            </a:r>
            <a:r>
              <a:rPr sz="1800" spc="-65">
                <a:solidFill>
                  <a:srgbClr val="03235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3235D"/>
                </a:solidFill>
                <a:latin typeface="Arial"/>
                <a:cs typeface="Arial"/>
              </a:rPr>
              <a:t>Logo</a:t>
            </a:r>
            <a:r>
              <a:rPr sz="1800" spc="-50">
                <a:solidFill>
                  <a:srgbClr val="03235D"/>
                </a:solidFill>
                <a:latin typeface="Arial"/>
                <a:cs typeface="Arial"/>
              </a:rPr>
              <a:t> </a:t>
            </a:r>
            <a:r>
              <a:rPr sz="1800" spc="-20">
                <a:solidFill>
                  <a:srgbClr val="03235D"/>
                </a:solidFill>
                <a:latin typeface="Arial"/>
                <a:cs typeface="Arial"/>
              </a:rPr>
              <a:t>Here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083" y="473427"/>
            <a:ext cx="6774180" cy="452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84755">
              <a:lnSpc>
                <a:spcPct val="1083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Overview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20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20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Models</a:t>
            </a:r>
            <a:endParaRPr sz="2000">
              <a:latin typeface="Arial"/>
              <a:cs typeface="Arial"/>
            </a:endParaRPr>
          </a:p>
          <a:p>
            <a:pPr marL="12700" marR="108585">
              <a:lnSpc>
                <a:spcPct val="134600"/>
              </a:lnSpc>
              <a:spcBef>
                <a:spcPts val="865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2024,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announced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significant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licensing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related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Broadcom’s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acquisition.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company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introducing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(VVF)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offerings.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means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available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VVF,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rather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than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standalone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products.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these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covering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storage,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security,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disaster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recovery,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needs.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34600"/>
              </a:lnSpc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Additionally,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planning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"Bring</a:t>
            </a:r>
            <a:r>
              <a:rPr sz="13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License"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option,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allowing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flexible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subscriptions.</a:t>
            </a:r>
            <a:r>
              <a:rPr sz="1300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simplify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customer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value,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accelerate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innovation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delivery.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those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using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now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9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(EOA),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terms,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which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models.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update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includes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comprehensive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list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affected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changes,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indicating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within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structure.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053" y="5508344"/>
            <a:ext cx="6956292" cy="364045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2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98827"/>
            <a:ext cx="6731634" cy="889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20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20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20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endParaRPr sz="2000">
              <a:latin typeface="Arial"/>
              <a:cs typeface="Arial"/>
            </a:endParaRPr>
          </a:p>
          <a:p>
            <a:pPr marL="12700" marR="39370">
              <a:lnSpc>
                <a:spcPct val="134600"/>
              </a:lnSpc>
              <a:spcBef>
                <a:spcPts val="960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model,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(VVF).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is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designed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seeking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full-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stack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infrastructure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platform,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like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vSAN,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NSX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Aria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management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suite.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hand,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VVF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is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tailored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center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traditional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environments,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including</a:t>
            </a:r>
            <a:r>
              <a:rPr sz="1300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Tanzu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Kubernetes</a:t>
            </a:r>
            <a:r>
              <a:rPr sz="1300" spc="-8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Grid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Aria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Operations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standard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features.</a:t>
            </a:r>
            <a:r>
              <a:rPr sz="13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represent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towards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streamlined,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enhancing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value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innovation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delivery.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3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500" b="1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Products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34600"/>
              </a:lnSpc>
              <a:spcBef>
                <a:spcPts val="815"/>
              </a:spcBef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announced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EOA</a:t>
            </a:r>
            <a:r>
              <a:rPr sz="1300" spc="-9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several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products,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transitioning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them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more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streamlined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portfolio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focused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VVF.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change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means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numerous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standalone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now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integrated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into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been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replaced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by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them.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Notably,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Enterprise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Plus,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vSAN,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key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3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available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VCF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VVF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structure.</a:t>
            </a:r>
            <a:r>
              <a:rPr sz="13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shift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simplify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focus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based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value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enabling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more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straightforward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approach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selecting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products.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300" spc="-9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Availability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items,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effective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2024: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endParaRPr sz="1300">
              <a:latin typeface="Arial"/>
              <a:cs typeface="Arial"/>
            </a:endParaRPr>
          </a:p>
          <a:p>
            <a:pPr marL="241300" marR="119380" indent="-229235">
              <a:lnSpc>
                <a:spcPct val="134600"/>
              </a:lnSpc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350M/750M/5G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bandwidth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(for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SD-WAN,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Enhanced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Firewall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Regional</a:t>
            </a:r>
            <a:r>
              <a:rPr sz="13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ons)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Software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Orchestrator-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Only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3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options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Work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Home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Edge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Intelligence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(Crawler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2245D"/>
                </a:solidFill>
                <a:latin typeface="Arial"/>
                <a:cs typeface="Arial"/>
              </a:rPr>
              <a:t>SFP)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Rental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Program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(CPS)</a:t>
            </a:r>
            <a:endParaRPr sz="13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40"/>
              </a:spcBef>
              <a:buChar char="•"/>
              <a:tabLst>
                <a:tab pos="241300" algn="l"/>
              </a:tabLst>
            </a:pP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Support: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40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Basic/Production/Premier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3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40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3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endParaRPr sz="1300">
              <a:latin typeface="Arial"/>
              <a:cs typeface="Arial"/>
            </a:endParaRPr>
          </a:p>
          <a:p>
            <a:pPr marL="527050" lvl="1" indent="-285750">
              <a:lnSpc>
                <a:spcPct val="100000"/>
              </a:lnSpc>
              <a:spcBef>
                <a:spcPts val="535"/>
              </a:spcBef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2245D"/>
                </a:solidFill>
                <a:latin typeface="Arial"/>
                <a:cs typeface="Arial"/>
              </a:rPr>
              <a:t>SD-WAN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3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3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507851"/>
            <a:ext cx="30956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Purchasing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&amp;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Licensing</a:t>
            </a:r>
            <a:r>
              <a:rPr sz="1500" b="1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5752" y="877379"/>
          <a:ext cx="6748779" cy="8721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615"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Current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Offering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b="1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Subscription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5590">
                <a:tc>
                  <a:txBody>
                    <a:bodyPr/>
                    <a:lstStyle/>
                    <a:p>
                      <a:pPr marL="83820" marR="37465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6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350M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750M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5G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(for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341630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Enhanced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Firewall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Service,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regional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add-ons,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etc.)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2192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reduce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licensing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 12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 to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9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price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changes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remaining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46685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next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lower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higher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bandwidth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tier.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905">
                <a:tc>
                  <a:txBody>
                    <a:bodyPr/>
                    <a:lstStyle/>
                    <a:p>
                      <a:pPr marL="84455" marR="213995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53340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 options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Enterprise</a:t>
                      </a:r>
                      <a:r>
                        <a:rPr sz="1200" spc="-4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editions.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164465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Orchestrator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Gateway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 for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Standard,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Enterprise,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Premium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Edition.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645">
                <a:tc>
                  <a:txBody>
                    <a:bodyPr/>
                    <a:lstStyle/>
                    <a:p>
                      <a:pPr marL="84455" marR="5873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Home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79375">
                        <a:lnSpc>
                          <a:spcPct val="111100"/>
                        </a:lnSpc>
                        <a:spcBef>
                          <a:spcPts val="47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Home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(WFH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WFH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Pro)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workers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discontinued.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Either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new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3906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SD-Access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regular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per-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site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155575">
                        <a:lnSpc>
                          <a:spcPct val="111100"/>
                        </a:lnSpc>
                        <a:spcBef>
                          <a:spcPts val="47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honored,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continued.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214">
                <a:tc>
                  <a:txBody>
                    <a:bodyPr/>
                    <a:lstStyle/>
                    <a:p>
                      <a:pPr marL="84455" marR="637540">
                        <a:lnSpc>
                          <a:spcPct val="111100"/>
                        </a:lnSpc>
                        <a:spcBef>
                          <a:spcPts val="5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Hardware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(Crawler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7874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</a:t>
                      </a:r>
                      <a:r>
                        <a:rPr sz="1200" spc="-5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software-only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solution.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offer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appliance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41275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Virtual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for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standalone-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deployments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02235">
                        <a:lnSpc>
                          <a:spcPct val="111100"/>
                        </a:lnSpc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device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SD-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WAN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deployments.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53340">
                        <a:lnSpc>
                          <a:spcPct val="111100"/>
                        </a:lnSpc>
                        <a:spcBef>
                          <a:spcPts val="54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 for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Crawler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SFP</a:t>
                      </a:r>
                      <a:r>
                        <a:rPr sz="1200" spc="-4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for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after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end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sale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date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5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customers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an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active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Edge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Intelligence subscription.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6120">
                <a:tc>
                  <a:txBody>
                    <a:bodyPr/>
                    <a:lstStyle/>
                    <a:p>
                      <a:pPr marL="84455" marR="451484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Program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95885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longer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directly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through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 marR="45085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purchase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basis.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 may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4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from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third-party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marR="265430">
                        <a:lnSpc>
                          <a:spcPct val="111100"/>
                        </a:lnSpc>
                        <a:spcBef>
                          <a:spcPts val="390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subscriptions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honored.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More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an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opt-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program</a:t>
                      </a:r>
                      <a:r>
                        <a:rPr sz="1200" spc="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for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8419" marR="15557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conversion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existing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rentals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ownership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provided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coming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weeks.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507851"/>
            <a:ext cx="6759575" cy="6335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500" b="1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(CPS)</a:t>
            </a:r>
            <a:endParaRPr sz="1500">
              <a:latin typeface="Arial"/>
              <a:cs typeface="Arial"/>
            </a:endParaRPr>
          </a:p>
          <a:p>
            <a:pPr marL="12700" marR="86360">
              <a:lnSpc>
                <a:spcPct val="125000"/>
              </a:lnSpc>
              <a:spcBef>
                <a:spcPts val="52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Success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(including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Network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Enterprise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Optimization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Package,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Health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Check,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Design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Review,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WAN</a:t>
            </a:r>
            <a:r>
              <a:rPr sz="12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Analysis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ROI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-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Outage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Savings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Security</a:t>
            </a:r>
            <a:r>
              <a:rPr sz="1200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Assessment,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Dedicated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Engineering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8hr/1day/per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week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8hr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x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5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days,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Connection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Setup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Upgrade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Benefit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Analysis).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327025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entitlements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completion.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information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professional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weeks.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Support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Programs</a:t>
            </a:r>
            <a:endParaRPr sz="1500">
              <a:latin typeface="Arial"/>
              <a:cs typeface="Arial"/>
            </a:endParaRPr>
          </a:p>
          <a:p>
            <a:pPr marL="241300" marR="529590" indent="-228600">
              <a:lnSpc>
                <a:spcPct val="125000"/>
              </a:lnSpc>
              <a:spcBef>
                <a:spcPts val="525"/>
              </a:spcBef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S1-Basic,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S2-Production,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S3-Premier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available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Broadcom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Essential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Support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Moving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forward,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SASE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software/SaaS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include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Support.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purchased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level.</a:t>
            </a:r>
            <a:endParaRPr sz="1200">
              <a:latin typeface="Arial"/>
              <a:cs typeface="Arial"/>
            </a:endParaRPr>
          </a:p>
          <a:p>
            <a:pPr marL="469900" marR="21590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Effective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response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Essential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Severity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cases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improved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30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minutes,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aligning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current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response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Premier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levels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committed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independently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books/SKUs,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contracted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levels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maintained.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Customers/Partners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in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category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contact their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account managers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further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details.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longer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(CGS).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SASE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honored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respective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term.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Advanced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Carrier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Grade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details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weeks.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3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500" b="1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SD-</a:t>
            </a:r>
            <a:r>
              <a:rPr sz="1500" b="1" spc="-20">
                <a:solidFill>
                  <a:srgbClr val="02245D"/>
                </a:solidFill>
                <a:latin typeface="Arial"/>
                <a:cs typeface="Arial"/>
              </a:rPr>
              <a:t>WAN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6107" y="6878866"/>
          <a:ext cx="6749415" cy="272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6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1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615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b="1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(Current)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 </a:t>
                      </a:r>
                      <a:r>
                        <a:rPr sz="12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(Broadcommm)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  <a:solidFill>
                      <a:srgbClr val="2157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360">
                <a:tc>
                  <a:txBody>
                    <a:bodyPr/>
                    <a:lstStyle/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505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Return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(RTR)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Next Business Day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4-Hour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9x5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4-Hour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24x7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Delivery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12420" indent="-22796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1242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Additional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onsite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 marR="356870">
                        <a:lnSpc>
                          <a:spcPct val="111100"/>
                        </a:lnSpc>
                        <a:spcBef>
                          <a:spcPts val="345"/>
                        </a:spcBef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VMware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Broadcom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offerings: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Broadcom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Standard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55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Advanced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1630" indent="-228600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•"/>
                        <a:tabLst>
                          <a:tab pos="341630" algn="l"/>
                        </a:tabLst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Premium 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Plus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13030" marR="254635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onsite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installation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-2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May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2024,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but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future</a:t>
                      </a:r>
                      <a:r>
                        <a:rPr sz="1200" spc="-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13030" marR="409575" algn="just">
                        <a:lnSpc>
                          <a:spcPct val="111100"/>
                        </a:lnSpc>
                      </a:pP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support,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which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optional,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200" spc="-1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various</a:t>
                      </a:r>
                      <a:r>
                        <a:rPr sz="1200" spc="-2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tiers.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will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replace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current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RTR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included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200" spc="-3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hardware</a:t>
                      </a:r>
                      <a:r>
                        <a:rPr sz="1200" spc="-35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>
                          <a:solidFill>
                            <a:srgbClr val="0D2459"/>
                          </a:solidFill>
                          <a:latin typeface="Arial"/>
                          <a:cs typeface="Arial"/>
                        </a:rPr>
                        <a:t>purchases.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B3B3B3"/>
                      </a:solidFill>
                      <a:prstDash val="solid"/>
                    </a:lnL>
                    <a:lnR w="12700">
                      <a:solidFill>
                        <a:srgbClr val="B3B3B3"/>
                      </a:solidFill>
                      <a:prstDash val="solid"/>
                    </a:lnR>
                    <a:lnT w="12700">
                      <a:solidFill>
                        <a:srgbClr val="B3B3B3"/>
                      </a:solidFill>
                      <a:prstDash val="solid"/>
                    </a:lnT>
                    <a:lnB w="12700">
                      <a:solidFill>
                        <a:srgbClr val="B3B3B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67582"/>
            <a:ext cx="6690995" cy="23365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8930">
              <a:lnSpc>
                <a:spcPct val="125000"/>
              </a:lnSpc>
              <a:spcBef>
                <a:spcPts val="100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warranty/replacement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honored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until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term.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SKUs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pricing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replacement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indicated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above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follow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later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date.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legacy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is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planned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freeze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5pm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PST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April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24,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(any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received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rebooked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6,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2024).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shipments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two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days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prior,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April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22,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The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sales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team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must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submit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early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possible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avoid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de-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booking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rebooking.</a:t>
            </a:r>
            <a:r>
              <a:rPr sz="1200" spc="-8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After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period,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ordering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system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become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standard.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https://kb.vmware.com/s/article/96610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083" y="3265958"/>
            <a:ext cx="6711950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500" b="1" spc="-7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Availability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(EOA)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Support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outlined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plan.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currently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EOA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products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take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immediate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renewal.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offer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active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throughout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duration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existing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contracts.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renewal,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work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representatives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align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requirements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with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updated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portfolio,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transitioning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like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(VCF)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(VVF)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appropriate.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083" y="5452107"/>
            <a:ext cx="6732905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“Bring</a:t>
            </a:r>
            <a:r>
              <a:rPr sz="1500" b="1" spc="-6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5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License”</a:t>
            </a:r>
            <a:r>
              <a:rPr sz="1500" b="1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Option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"Bring</a:t>
            </a:r>
            <a:r>
              <a:rPr sz="1200" spc="-4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Your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License"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new,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flexible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model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allows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purchase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Broadcom.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model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flexibility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deploy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subscriptions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across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validated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hybrid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endpoints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well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own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on-premises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data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centers.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initiative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broader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strategy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offer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adaptable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customer-centric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accommodating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various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deployment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preferences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 evolving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subscription-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based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framework.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083" y="7638256"/>
            <a:ext cx="6748145" cy="171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Add-on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68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add-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which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complement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their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offerings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Foundation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(VCF)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vSphere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Foundation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(VVF),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variety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needs.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These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enhance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overall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functionality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applicability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VMware's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products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such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storage,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security,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disaster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recovery,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Generative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AI.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add-ons,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aims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tailored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comprehensive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users,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ensuring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specific,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niche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requirements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met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ecosystem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services.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0"/>
              <a:t>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498827"/>
            <a:ext cx="6723380" cy="91264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Impact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2000" b="1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Providers</a:t>
            </a:r>
            <a:endParaRPr sz="2000">
              <a:latin typeface="Arial"/>
              <a:cs typeface="Arial"/>
            </a:endParaRPr>
          </a:p>
          <a:p>
            <a:pPr marL="12700" marR="115570">
              <a:lnSpc>
                <a:spcPct val="125000"/>
              </a:lnSpc>
              <a:spcBef>
                <a:spcPts val="66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tension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community,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reports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terminated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reseller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agreements.</a:t>
            </a:r>
            <a:endParaRPr sz="1200">
              <a:latin typeface="Arial"/>
              <a:cs typeface="Arial"/>
            </a:endParaRPr>
          </a:p>
          <a:p>
            <a:pPr marL="241300" marR="39370" indent="-228600">
              <a:lnSpc>
                <a:spcPct val="125000"/>
              </a:lnSpc>
              <a:buChar char="•"/>
              <a:tabLst>
                <a:tab pos="2413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VMware’s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program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being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reduced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4500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providers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globally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400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2024.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two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CSP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going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forward: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Pinnacle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12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6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portfolio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March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30,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2024: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11:11(on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website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under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iLand)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Expedient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Equinix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Flexential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Rackspace</a:t>
            </a:r>
            <a:endParaRPr sz="1200">
              <a:latin typeface="Arial"/>
              <a:cs typeface="Arial"/>
            </a:endParaRPr>
          </a:p>
          <a:p>
            <a:pPr marL="697865" lvl="2" indent="-227965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697865" algn="l"/>
              </a:tabLst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Tierpoint</a:t>
            </a:r>
            <a:endParaRPr sz="1200">
              <a:latin typeface="Arial"/>
              <a:cs typeface="Arial"/>
            </a:endParaRPr>
          </a:p>
          <a:p>
            <a:pPr marL="469900" marR="422275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Premier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–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400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globally,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approx.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135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U.S.,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numerous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Telarus portfolio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8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Complete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Domestic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CSP</a:t>
            </a:r>
            <a:r>
              <a:rPr sz="1200" u="sng" spc="-3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List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(as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of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March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20,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2024)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200">
              <a:latin typeface="Arial"/>
              <a:cs typeface="Arial"/>
            </a:endParaRPr>
          </a:p>
          <a:p>
            <a:pPr marL="12700" marR="1607820">
              <a:lnSpc>
                <a:spcPct val="108300"/>
              </a:lnSpc>
              <a:spcBef>
                <a:spcPts val="5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Migrating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off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VMware:</a:t>
            </a:r>
            <a:r>
              <a:rPr sz="20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Considerations</a:t>
            </a:r>
            <a:r>
              <a:rPr sz="20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Opportunities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alternative: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117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Analysts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estimate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80</a:t>
            </a:r>
            <a:r>
              <a:rPr sz="1200" u="sng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percent</a:t>
            </a:r>
            <a:r>
              <a:rPr sz="1200" spc="-15">
                <a:solidFill>
                  <a:srgbClr val="0000FF"/>
                </a:solidFill>
                <a:latin typeface="Arial"/>
                <a:cs typeface="Arial"/>
                <a:hlinkClick r:id="rId3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virtualized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workloads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large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percentage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business-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critical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applications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running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technology.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However,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having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emotional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financial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reaction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most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Azure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Stack,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Citrix,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Nutanix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but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keep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are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many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other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clients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explore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able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alternative.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36195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biggest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opportunity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clients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migrate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away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from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likely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not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staff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familiar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alternatives.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instance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bring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expert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team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member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into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sales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conversation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discuss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platform.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Sales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Engineering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Team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standby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assist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when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ready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discuss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supplier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recommendations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customers.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Things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consider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when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speaking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customer: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292735">
              <a:lnSpc>
                <a:spcPct val="125000"/>
              </a:lnSpc>
            </a:pP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Maturity,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ecosystem,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tooling,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expertise.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accounted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when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evaluating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alternatives.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hidden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costs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people,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timing,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capabilities.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25"/>
              <a:t>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99083" y="507851"/>
            <a:ext cx="6750684" cy="5419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customers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want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continue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VMware: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  <a:spcBef>
                <a:spcPts val="525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Customers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also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looking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solutions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while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staying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While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advantages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moving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CSP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Pinnacle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Premier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vary,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two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approaches</a:t>
            </a:r>
            <a:r>
              <a:rPr sz="1200" spc="50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conversation: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Cost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absorption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CSPs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likely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offer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packages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could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limit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overall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increase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clients.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Disaster recovery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strategy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structure,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cost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expected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increase.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780"/>
              </a:spcBef>
              <a:buClr>
                <a:srgbClr val="02245D"/>
              </a:buClr>
              <a:buFont typeface="Arial"/>
              <a:buChar char="▪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Things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consider for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customer:</a:t>
            </a:r>
            <a:endParaRPr sz="1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360"/>
              </a:spcBef>
              <a:buChar char="•"/>
              <a:tabLst>
                <a:tab pos="2406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Licensing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cost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determined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physical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(minimum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16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cores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socket)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How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might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affect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buy?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When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next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hardware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refresh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cycle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up?</a:t>
            </a:r>
            <a:endParaRPr sz="1200">
              <a:latin typeface="Arial"/>
              <a:cs typeface="Arial"/>
            </a:endParaRPr>
          </a:p>
          <a:p>
            <a:pPr marL="469900" marR="707390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How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might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optimize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seek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better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understand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consumption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compute resources?</a:t>
            </a:r>
            <a:endParaRPr sz="1200">
              <a:latin typeface="Arial"/>
              <a:cs typeface="Arial"/>
            </a:endParaRPr>
          </a:p>
          <a:p>
            <a:pPr marL="469900" marR="72390" lvl="1" indent="-228600">
              <a:lnSpc>
                <a:spcPct val="125000"/>
              </a:lnSpc>
              <a:buFont typeface="Courier New" panose="02070309020205020404" pitchFamily="49" charset="0"/>
              <a:buChar char="o"/>
              <a:tabLst>
                <a:tab pos="469900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How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this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affect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DR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site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compared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provider’s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consumption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model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(see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use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below)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Font typeface="Courier New" panose="02070309020205020404" pitchFamily="49" charset="0"/>
              <a:buChar char="o"/>
              <a:tabLst>
                <a:tab pos="469265" algn="l"/>
              </a:tabLst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Bundle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add-ons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require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3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year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contract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200">
              <a:latin typeface="Arial"/>
              <a:cs typeface="Arial"/>
            </a:endParaRPr>
          </a:p>
          <a:p>
            <a:pPr marL="12700" marR="128270">
              <a:lnSpc>
                <a:spcPct val="125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Note: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If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work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MSP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affected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being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dismissed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partner,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there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paths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connect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them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Pinnacle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provide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wholesale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services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be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compensated.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Please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inquire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our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teams,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route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this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program.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083" y="6332791"/>
            <a:ext cx="6623684" cy="166353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b="1" spc="-25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Opportunity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2000" b="1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Open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2000" b="1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Sales</a:t>
            </a:r>
            <a:r>
              <a:rPr sz="2000" b="1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Conversations</a:t>
            </a:r>
            <a:endParaRPr sz="2000">
              <a:latin typeface="Arial"/>
              <a:cs typeface="Arial"/>
            </a:endParaRPr>
          </a:p>
          <a:p>
            <a:pPr marL="12700" marR="104775" algn="just">
              <a:lnSpc>
                <a:spcPct val="121800"/>
              </a:lnSpc>
              <a:spcBef>
                <a:spcPts val="1325"/>
              </a:spcBef>
            </a:pP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The</a:t>
            </a:r>
            <a:r>
              <a:rPr sz="1300" spc="-5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latest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VMware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changes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provide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a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pivotal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opportunity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for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technology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advisors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to</a:t>
            </a:r>
            <a:r>
              <a:rPr sz="1300" spc="-5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open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new</a:t>
            </a:r>
            <a:r>
              <a:rPr sz="1300" spc="-5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conversations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with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their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customers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that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could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expand</a:t>
            </a:r>
            <a:r>
              <a:rPr sz="1300" spc="-5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their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current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technology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D2459"/>
                </a:solidFill>
                <a:latin typeface="Arial"/>
                <a:cs typeface="Arial"/>
              </a:rPr>
              <a:t>reach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and</a:t>
            </a:r>
            <a:r>
              <a:rPr sz="1300" spc="-3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result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in</a:t>
            </a:r>
            <a:r>
              <a:rPr sz="1300" spc="-2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D2459"/>
                </a:solidFill>
                <a:latin typeface="Arial"/>
                <a:cs typeface="Arial"/>
              </a:rPr>
              <a:t>additional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cloud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D2459"/>
                </a:solidFill>
                <a:latin typeface="Arial"/>
                <a:cs typeface="Arial"/>
              </a:rPr>
              <a:t>opportunities.</a:t>
            </a:r>
            <a:r>
              <a:rPr sz="1300" spc="-8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Again,</a:t>
            </a:r>
            <a:r>
              <a:rPr sz="1300" spc="-2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the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lang="en-US" sz="1300" spc="-20" err="1">
                <a:solidFill>
                  <a:srgbClr val="0D2459"/>
                </a:solidFill>
                <a:latin typeface="Arial"/>
                <a:cs typeface="Arial"/>
              </a:rPr>
              <a:t>Telarus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Sales</a:t>
            </a:r>
            <a:r>
              <a:rPr sz="1300" spc="-20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D2459"/>
                </a:solidFill>
                <a:latin typeface="Arial"/>
                <a:cs typeface="Arial"/>
              </a:rPr>
              <a:t>Engineering</a:t>
            </a:r>
            <a:r>
              <a:rPr sz="1300" spc="-4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30">
                <a:solidFill>
                  <a:srgbClr val="0D2459"/>
                </a:solidFill>
                <a:latin typeface="Arial"/>
                <a:cs typeface="Arial"/>
              </a:rPr>
              <a:t>Team</a:t>
            </a:r>
            <a:r>
              <a:rPr sz="1300" spc="-25">
                <a:solidFill>
                  <a:srgbClr val="0D2459"/>
                </a:solidFill>
                <a:latin typeface="Arial"/>
                <a:cs typeface="Arial"/>
              </a:rPr>
              <a:t> is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ready</a:t>
            </a:r>
            <a:r>
              <a:rPr sz="1300" spc="-3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to</a:t>
            </a:r>
            <a:r>
              <a:rPr sz="1300" spc="-3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assist</a:t>
            </a:r>
            <a:r>
              <a:rPr sz="1300" spc="-3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with</a:t>
            </a:r>
            <a:r>
              <a:rPr sz="1300" spc="-3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>
                <a:solidFill>
                  <a:srgbClr val="0D2459"/>
                </a:solidFill>
                <a:latin typeface="Arial"/>
                <a:cs typeface="Arial"/>
              </a:rPr>
              <a:t>these</a:t>
            </a:r>
            <a:r>
              <a:rPr sz="1300" spc="-35">
                <a:solidFill>
                  <a:srgbClr val="0D2459"/>
                </a:solidFill>
                <a:latin typeface="Arial"/>
                <a:cs typeface="Arial"/>
              </a:rPr>
              <a:t> </a:t>
            </a:r>
            <a:r>
              <a:rPr sz="1300" spc="-10">
                <a:solidFill>
                  <a:srgbClr val="0D2459"/>
                </a:solidFill>
                <a:latin typeface="Arial"/>
                <a:cs typeface="Arial"/>
              </a:rPr>
              <a:t>conversations.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blue and black background&#10;&#10;Description automatically generated">
            <a:extLst>
              <a:ext uri="{FF2B5EF4-FFF2-40B4-BE49-F238E27FC236}">
                <a16:creationId xmlns:a16="http://schemas.microsoft.com/office/drawing/2014/main" id="{8C7656AB-DD33-1C4E-005A-BEC4D70B2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7790688" cy="3753628"/>
          </a:xfrm>
          <a:prstGeom prst="rect">
            <a:avLst/>
          </a:prstGeom>
        </p:spPr>
      </p:pic>
      <p:grpSp>
        <p:nvGrpSpPr>
          <p:cNvPr id="2" name="object 2"/>
          <p:cNvGrpSpPr/>
          <p:nvPr/>
        </p:nvGrpSpPr>
        <p:grpSpPr>
          <a:xfrm>
            <a:off x="481049" y="6383623"/>
            <a:ext cx="3403220" cy="905384"/>
            <a:chOff x="481049" y="6277621"/>
            <a:chExt cx="3403220" cy="905384"/>
          </a:xfrm>
        </p:grpSpPr>
        <p:sp>
          <p:nvSpPr>
            <p:cNvPr id="4" name="object 4"/>
            <p:cNvSpPr/>
            <p:nvPr/>
          </p:nvSpPr>
          <p:spPr>
            <a:xfrm>
              <a:off x="481049" y="6502407"/>
              <a:ext cx="1073150" cy="328295"/>
            </a:xfrm>
            <a:custGeom>
              <a:avLst/>
              <a:gdLst/>
              <a:ahLst/>
              <a:cxnLst/>
              <a:rect l="l" t="t" r="r" b="b"/>
              <a:pathLst>
                <a:path w="1073150" h="328295">
                  <a:moveTo>
                    <a:pt x="1072946" y="0"/>
                  </a:moveTo>
                  <a:lnTo>
                    <a:pt x="683564" y="0"/>
                  </a:lnTo>
                  <a:lnTo>
                    <a:pt x="675654" y="352"/>
                  </a:lnTo>
                  <a:lnTo>
                    <a:pt x="610917" y="25337"/>
                  </a:lnTo>
                  <a:lnTo>
                    <a:pt x="576675" y="54722"/>
                  </a:lnTo>
                  <a:lnTo>
                    <a:pt x="544695" y="88099"/>
                  </a:lnTo>
                  <a:lnTo>
                    <a:pt x="510871" y="120029"/>
                  </a:lnTo>
                  <a:lnTo>
                    <a:pt x="471102" y="145070"/>
                  </a:lnTo>
                  <a:lnTo>
                    <a:pt x="421284" y="157784"/>
                  </a:lnTo>
                  <a:lnTo>
                    <a:pt x="152857" y="157784"/>
                  </a:lnTo>
                  <a:lnTo>
                    <a:pt x="116792" y="164491"/>
                  </a:lnTo>
                  <a:lnTo>
                    <a:pt x="82094" y="182748"/>
                  </a:lnTo>
                  <a:lnTo>
                    <a:pt x="52789" y="209760"/>
                  </a:lnTo>
                  <a:lnTo>
                    <a:pt x="32905" y="242735"/>
                  </a:lnTo>
                  <a:lnTo>
                    <a:pt x="0" y="327685"/>
                  </a:lnTo>
                  <a:lnTo>
                    <a:pt x="345617" y="327685"/>
                  </a:lnTo>
                  <a:lnTo>
                    <a:pt x="395264" y="317368"/>
                  </a:lnTo>
                  <a:lnTo>
                    <a:pt x="453303" y="274949"/>
                  </a:lnTo>
                  <a:lnTo>
                    <a:pt x="497443" y="221084"/>
                  </a:lnTo>
                  <a:lnTo>
                    <a:pt x="522186" y="197158"/>
                  </a:lnTo>
                  <a:lnTo>
                    <a:pt x="552915" y="179127"/>
                  </a:lnTo>
                  <a:lnTo>
                    <a:pt x="592785" y="169913"/>
                  </a:lnTo>
                  <a:lnTo>
                    <a:pt x="919670" y="169913"/>
                  </a:lnTo>
                  <a:lnTo>
                    <a:pt x="955774" y="163204"/>
                  </a:lnTo>
                  <a:lnTo>
                    <a:pt x="990611" y="144943"/>
                  </a:lnTo>
                  <a:lnTo>
                    <a:pt x="1020063" y="117926"/>
                  </a:lnTo>
                  <a:lnTo>
                    <a:pt x="1040015" y="84950"/>
                  </a:lnTo>
                  <a:lnTo>
                    <a:pt x="1072946" y="0"/>
                  </a:lnTo>
                  <a:close/>
                </a:path>
              </a:pathLst>
            </a:custGeom>
            <a:solidFill>
              <a:srgbClr val="215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248" y="6277621"/>
              <a:ext cx="852805" cy="328295"/>
            </a:xfrm>
            <a:custGeom>
              <a:avLst/>
              <a:gdLst/>
              <a:ahLst/>
              <a:cxnLst/>
              <a:rect l="l" t="t" r="r" b="b"/>
              <a:pathLst>
                <a:path w="852805" h="328295">
                  <a:moveTo>
                    <a:pt x="852589" y="0"/>
                  </a:moveTo>
                  <a:lnTo>
                    <a:pt x="541147" y="0"/>
                  </a:lnTo>
                  <a:lnTo>
                    <a:pt x="533211" y="352"/>
                  </a:lnTo>
                  <a:lnTo>
                    <a:pt x="468488" y="25337"/>
                  </a:lnTo>
                  <a:lnTo>
                    <a:pt x="434240" y="54722"/>
                  </a:lnTo>
                  <a:lnTo>
                    <a:pt x="402255" y="88099"/>
                  </a:lnTo>
                  <a:lnTo>
                    <a:pt x="368429" y="120029"/>
                  </a:lnTo>
                  <a:lnTo>
                    <a:pt x="328659" y="145070"/>
                  </a:lnTo>
                  <a:lnTo>
                    <a:pt x="278841" y="157784"/>
                  </a:lnTo>
                  <a:lnTo>
                    <a:pt x="152831" y="157784"/>
                  </a:lnTo>
                  <a:lnTo>
                    <a:pt x="116780" y="164491"/>
                  </a:lnTo>
                  <a:lnTo>
                    <a:pt x="82099" y="182748"/>
                  </a:lnTo>
                  <a:lnTo>
                    <a:pt x="52808" y="209760"/>
                  </a:lnTo>
                  <a:lnTo>
                    <a:pt x="32931" y="242735"/>
                  </a:lnTo>
                  <a:lnTo>
                    <a:pt x="0" y="327685"/>
                  </a:lnTo>
                  <a:lnTo>
                    <a:pt x="203161" y="327685"/>
                  </a:lnTo>
                  <a:lnTo>
                    <a:pt x="252813" y="317385"/>
                  </a:lnTo>
                  <a:lnTo>
                    <a:pt x="310857" y="274955"/>
                  </a:lnTo>
                  <a:lnTo>
                    <a:pt x="354999" y="221085"/>
                  </a:lnTo>
                  <a:lnTo>
                    <a:pt x="379742" y="197158"/>
                  </a:lnTo>
                  <a:lnTo>
                    <a:pt x="410472" y="179128"/>
                  </a:lnTo>
                  <a:lnTo>
                    <a:pt x="450342" y="169913"/>
                  </a:lnTo>
                  <a:lnTo>
                    <a:pt x="700176" y="169913"/>
                  </a:lnTo>
                  <a:lnTo>
                    <a:pt x="736110" y="163204"/>
                  </a:lnTo>
                  <a:lnTo>
                    <a:pt x="770596" y="144943"/>
                  </a:lnTo>
                  <a:lnTo>
                    <a:pt x="799697" y="117926"/>
                  </a:lnTo>
                  <a:lnTo>
                    <a:pt x="819480" y="84950"/>
                  </a:lnTo>
                  <a:lnTo>
                    <a:pt x="852589" y="0"/>
                  </a:lnTo>
                  <a:close/>
                </a:path>
              </a:pathLst>
            </a:custGeom>
            <a:solidFill>
              <a:srgbClr val="FBC0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4320" y="6727193"/>
              <a:ext cx="797560" cy="328295"/>
            </a:xfrm>
            <a:custGeom>
              <a:avLst/>
              <a:gdLst/>
              <a:ahLst/>
              <a:cxnLst/>
              <a:rect l="l" t="t" r="r" b="b"/>
              <a:pathLst>
                <a:path w="797560" h="328295">
                  <a:moveTo>
                    <a:pt x="797064" y="0"/>
                  </a:moveTo>
                  <a:lnTo>
                    <a:pt x="612914" y="0"/>
                  </a:lnTo>
                  <a:lnTo>
                    <a:pt x="604993" y="352"/>
                  </a:lnTo>
                  <a:lnTo>
                    <a:pt x="540284" y="25337"/>
                  </a:lnTo>
                  <a:lnTo>
                    <a:pt x="506041" y="54722"/>
                  </a:lnTo>
                  <a:lnTo>
                    <a:pt x="474062" y="88099"/>
                  </a:lnTo>
                  <a:lnTo>
                    <a:pt x="440239" y="120029"/>
                  </a:lnTo>
                  <a:lnTo>
                    <a:pt x="400465" y="145070"/>
                  </a:lnTo>
                  <a:lnTo>
                    <a:pt x="350634" y="157784"/>
                  </a:lnTo>
                  <a:lnTo>
                    <a:pt x="152831" y="157784"/>
                  </a:lnTo>
                  <a:lnTo>
                    <a:pt x="116769" y="164491"/>
                  </a:lnTo>
                  <a:lnTo>
                    <a:pt x="82027" y="182751"/>
                  </a:lnTo>
                  <a:lnTo>
                    <a:pt x="52674" y="209771"/>
                  </a:lnTo>
                  <a:lnTo>
                    <a:pt x="32778" y="242760"/>
                  </a:lnTo>
                  <a:lnTo>
                    <a:pt x="0" y="327685"/>
                  </a:lnTo>
                  <a:lnTo>
                    <a:pt x="271246" y="327685"/>
                  </a:lnTo>
                  <a:lnTo>
                    <a:pt x="324614" y="317385"/>
                  </a:lnTo>
                  <a:lnTo>
                    <a:pt x="382653" y="274955"/>
                  </a:lnTo>
                  <a:lnTo>
                    <a:pt x="426793" y="221085"/>
                  </a:lnTo>
                  <a:lnTo>
                    <a:pt x="451535" y="197158"/>
                  </a:lnTo>
                  <a:lnTo>
                    <a:pt x="482265" y="179128"/>
                  </a:lnTo>
                  <a:lnTo>
                    <a:pt x="522135" y="169913"/>
                  </a:lnTo>
                  <a:lnTo>
                    <a:pt x="644245" y="169913"/>
                  </a:lnTo>
                  <a:lnTo>
                    <a:pt x="680295" y="163210"/>
                  </a:lnTo>
                  <a:lnTo>
                    <a:pt x="715000" y="144962"/>
                  </a:lnTo>
                  <a:lnTo>
                    <a:pt x="744318" y="117958"/>
                  </a:lnTo>
                  <a:lnTo>
                    <a:pt x="764209" y="84988"/>
                  </a:lnTo>
                  <a:lnTo>
                    <a:pt x="797064" y="0"/>
                  </a:lnTo>
                  <a:close/>
                </a:path>
              </a:pathLst>
            </a:custGeom>
            <a:solidFill>
              <a:srgbClr val="0D24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06918" y="6435407"/>
              <a:ext cx="2175510" cy="462280"/>
            </a:xfrm>
            <a:custGeom>
              <a:avLst/>
              <a:gdLst/>
              <a:ahLst/>
              <a:cxnLst/>
              <a:rect l="l" t="t" r="r" b="b"/>
              <a:pathLst>
                <a:path w="2175510" h="462279">
                  <a:moveTo>
                    <a:pt x="276796" y="203"/>
                  </a:moveTo>
                  <a:lnTo>
                    <a:pt x="0" y="203"/>
                  </a:lnTo>
                  <a:lnTo>
                    <a:pt x="0" y="48463"/>
                  </a:lnTo>
                  <a:lnTo>
                    <a:pt x="110426" y="48463"/>
                  </a:lnTo>
                  <a:lnTo>
                    <a:pt x="110426" y="461213"/>
                  </a:lnTo>
                  <a:lnTo>
                    <a:pt x="165646" y="461213"/>
                  </a:lnTo>
                  <a:lnTo>
                    <a:pt x="165646" y="48463"/>
                  </a:lnTo>
                  <a:lnTo>
                    <a:pt x="276796" y="48463"/>
                  </a:lnTo>
                  <a:lnTo>
                    <a:pt x="276796" y="203"/>
                  </a:lnTo>
                  <a:close/>
                </a:path>
                <a:path w="2175510" h="462279">
                  <a:moveTo>
                    <a:pt x="577342" y="0"/>
                  </a:moveTo>
                  <a:lnTo>
                    <a:pt x="337566" y="0"/>
                  </a:lnTo>
                  <a:lnTo>
                    <a:pt x="337566" y="48260"/>
                  </a:lnTo>
                  <a:lnTo>
                    <a:pt x="337566" y="201930"/>
                  </a:lnTo>
                  <a:lnTo>
                    <a:pt x="337566" y="250190"/>
                  </a:lnTo>
                  <a:lnTo>
                    <a:pt x="337566" y="412750"/>
                  </a:lnTo>
                  <a:lnTo>
                    <a:pt x="337566" y="462280"/>
                  </a:lnTo>
                  <a:lnTo>
                    <a:pt x="577342" y="462280"/>
                  </a:lnTo>
                  <a:lnTo>
                    <a:pt x="577342" y="412750"/>
                  </a:lnTo>
                  <a:lnTo>
                    <a:pt x="393509" y="412750"/>
                  </a:lnTo>
                  <a:lnTo>
                    <a:pt x="393509" y="250190"/>
                  </a:lnTo>
                  <a:lnTo>
                    <a:pt x="572439" y="250190"/>
                  </a:lnTo>
                  <a:lnTo>
                    <a:pt x="572439" y="201930"/>
                  </a:lnTo>
                  <a:lnTo>
                    <a:pt x="393509" y="201930"/>
                  </a:lnTo>
                  <a:lnTo>
                    <a:pt x="393509" y="48260"/>
                  </a:lnTo>
                  <a:lnTo>
                    <a:pt x="577342" y="48260"/>
                  </a:lnTo>
                  <a:lnTo>
                    <a:pt x="577342" y="0"/>
                  </a:lnTo>
                  <a:close/>
                </a:path>
                <a:path w="2175510" h="462279">
                  <a:moveTo>
                    <a:pt x="862495" y="412750"/>
                  </a:moveTo>
                  <a:lnTo>
                    <a:pt x="694055" y="412750"/>
                  </a:lnTo>
                  <a:lnTo>
                    <a:pt x="694055" y="0"/>
                  </a:lnTo>
                  <a:lnTo>
                    <a:pt x="638136" y="0"/>
                  </a:lnTo>
                  <a:lnTo>
                    <a:pt x="638136" y="412750"/>
                  </a:lnTo>
                  <a:lnTo>
                    <a:pt x="638136" y="462280"/>
                  </a:lnTo>
                  <a:lnTo>
                    <a:pt x="862495" y="462280"/>
                  </a:lnTo>
                  <a:lnTo>
                    <a:pt x="862495" y="412750"/>
                  </a:lnTo>
                  <a:close/>
                </a:path>
                <a:path w="2175510" h="462279">
                  <a:moveTo>
                    <a:pt x="1238910" y="461721"/>
                  </a:moveTo>
                  <a:lnTo>
                    <a:pt x="1197660" y="325450"/>
                  </a:lnTo>
                  <a:lnTo>
                    <a:pt x="1182979" y="276961"/>
                  </a:lnTo>
                  <a:lnTo>
                    <a:pt x="1129868" y="101574"/>
                  </a:lnTo>
                  <a:lnTo>
                    <a:pt x="1129868" y="276961"/>
                  </a:lnTo>
                  <a:lnTo>
                    <a:pt x="1001890" y="276961"/>
                  </a:lnTo>
                  <a:lnTo>
                    <a:pt x="1065568" y="52616"/>
                  </a:lnTo>
                  <a:lnTo>
                    <a:pt x="1129868" y="276961"/>
                  </a:lnTo>
                  <a:lnTo>
                    <a:pt x="1129868" y="101574"/>
                  </a:lnTo>
                  <a:lnTo>
                    <a:pt x="1115047" y="52616"/>
                  </a:lnTo>
                  <a:lnTo>
                    <a:pt x="1099121" y="12"/>
                  </a:lnTo>
                  <a:lnTo>
                    <a:pt x="1032725" y="12"/>
                  </a:lnTo>
                  <a:lnTo>
                    <a:pt x="892873" y="461721"/>
                  </a:lnTo>
                  <a:lnTo>
                    <a:pt x="950925" y="461721"/>
                  </a:lnTo>
                  <a:lnTo>
                    <a:pt x="974674" y="379107"/>
                  </a:lnTo>
                  <a:lnTo>
                    <a:pt x="988669" y="325450"/>
                  </a:lnTo>
                  <a:lnTo>
                    <a:pt x="1143152" y="325450"/>
                  </a:lnTo>
                  <a:lnTo>
                    <a:pt x="1156893" y="378256"/>
                  </a:lnTo>
                  <a:lnTo>
                    <a:pt x="1180896" y="461721"/>
                  </a:lnTo>
                  <a:lnTo>
                    <a:pt x="1238910" y="461721"/>
                  </a:lnTo>
                  <a:close/>
                </a:path>
                <a:path w="2175510" h="462279">
                  <a:moveTo>
                    <a:pt x="1544701" y="461721"/>
                  </a:moveTo>
                  <a:lnTo>
                    <a:pt x="1451051" y="276872"/>
                  </a:lnTo>
                  <a:lnTo>
                    <a:pt x="1447380" y="269633"/>
                  </a:lnTo>
                  <a:lnTo>
                    <a:pt x="1481302" y="257098"/>
                  </a:lnTo>
                  <a:lnTo>
                    <a:pt x="1510919" y="231457"/>
                  </a:lnTo>
                  <a:lnTo>
                    <a:pt x="1512531" y="228422"/>
                  </a:lnTo>
                  <a:lnTo>
                    <a:pt x="1531886" y="191935"/>
                  </a:lnTo>
                  <a:lnTo>
                    <a:pt x="1539836" y="137769"/>
                  </a:lnTo>
                  <a:lnTo>
                    <a:pt x="1533715" y="91008"/>
                  </a:lnTo>
                  <a:lnTo>
                    <a:pt x="1516341" y="52793"/>
                  </a:lnTo>
                  <a:lnTo>
                    <a:pt x="1512239" y="48463"/>
                  </a:lnTo>
                  <a:lnTo>
                    <a:pt x="1489252" y="24180"/>
                  </a:lnTo>
                  <a:lnTo>
                    <a:pt x="1482496" y="20751"/>
                  </a:lnTo>
                  <a:lnTo>
                    <a:pt x="1482496" y="138442"/>
                  </a:lnTo>
                  <a:lnTo>
                    <a:pt x="1477276" y="174688"/>
                  </a:lnTo>
                  <a:lnTo>
                    <a:pt x="1462151" y="203149"/>
                  </a:lnTo>
                  <a:lnTo>
                    <a:pt x="1437982" y="221754"/>
                  </a:lnTo>
                  <a:lnTo>
                    <a:pt x="1405623" y="228422"/>
                  </a:lnTo>
                  <a:lnTo>
                    <a:pt x="1325206" y="228422"/>
                  </a:lnTo>
                  <a:lnTo>
                    <a:pt x="1325206" y="48463"/>
                  </a:lnTo>
                  <a:lnTo>
                    <a:pt x="1405623" y="48463"/>
                  </a:lnTo>
                  <a:lnTo>
                    <a:pt x="1437982" y="55118"/>
                  </a:lnTo>
                  <a:lnTo>
                    <a:pt x="1462151" y="73723"/>
                  </a:lnTo>
                  <a:lnTo>
                    <a:pt x="1477276" y="102184"/>
                  </a:lnTo>
                  <a:lnTo>
                    <a:pt x="1482496" y="138442"/>
                  </a:lnTo>
                  <a:lnTo>
                    <a:pt x="1482496" y="20751"/>
                  </a:lnTo>
                  <a:lnTo>
                    <a:pt x="1453934" y="6223"/>
                  </a:lnTo>
                  <a:lnTo>
                    <a:pt x="1411909" y="12"/>
                  </a:lnTo>
                  <a:lnTo>
                    <a:pt x="1269314" y="12"/>
                  </a:lnTo>
                  <a:lnTo>
                    <a:pt x="1269314" y="461721"/>
                  </a:lnTo>
                  <a:lnTo>
                    <a:pt x="1325206" y="461721"/>
                  </a:lnTo>
                  <a:lnTo>
                    <a:pt x="1325206" y="276872"/>
                  </a:lnTo>
                  <a:lnTo>
                    <a:pt x="1392339" y="276872"/>
                  </a:lnTo>
                  <a:lnTo>
                    <a:pt x="1481785" y="461721"/>
                  </a:lnTo>
                  <a:lnTo>
                    <a:pt x="1544701" y="461721"/>
                  </a:lnTo>
                  <a:close/>
                </a:path>
                <a:path w="2175510" h="462279">
                  <a:moveTo>
                    <a:pt x="1880984" y="0"/>
                  </a:moveTo>
                  <a:lnTo>
                    <a:pt x="1826742" y="0"/>
                  </a:lnTo>
                  <a:lnTo>
                    <a:pt x="1826742" y="307378"/>
                  </a:lnTo>
                  <a:lnTo>
                    <a:pt x="1820468" y="353479"/>
                  </a:lnTo>
                  <a:lnTo>
                    <a:pt x="1802269" y="386651"/>
                  </a:lnTo>
                  <a:lnTo>
                    <a:pt x="1773135" y="406692"/>
                  </a:lnTo>
                  <a:lnTo>
                    <a:pt x="1734019" y="413423"/>
                  </a:lnTo>
                  <a:lnTo>
                    <a:pt x="1695030" y="406692"/>
                  </a:lnTo>
                  <a:lnTo>
                    <a:pt x="1666138" y="386651"/>
                  </a:lnTo>
                  <a:lnTo>
                    <a:pt x="1648180" y="353479"/>
                  </a:lnTo>
                  <a:lnTo>
                    <a:pt x="1642008" y="307378"/>
                  </a:lnTo>
                  <a:lnTo>
                    <a:pt x="1642008" y="0"/>
                  </a:lnTo>
                  <a:lnTo>
                    <a:pt x="1587093" y="0"/>
                  </a:lnTo>
                  <a:lnTo>
                    <a:pt x="1587093" y="306679"/>
                  </a:lnTo>
                  <a:lnTo>
                    <a:pt x="1593545" y="361188"/>
                  </a:lnTo>
                  <a:lnTo>
                    <a:pt x="1612315" y="404431"/>
                  </a:lnTo>
                  <a:lnTo>
                    <a:pt x="1642554" y="435927"/>
                  </a:lnTo>
                  <a:lnTo>
                    <a:pt x="1683410" y="455180"/>
                  </a:lnTo>
                  <a:lnTo>
                    <a:pt x="1734019" y="461708"/>
                  </a:lnTo>
                  <a:lnTo>
                    <a:pt x="1784908" y="455180"/>
                  </a:lnTo>
                  <a:lnTo>
                    <a:pt x="1825815" y="435927"/>
                  </a:lnTo>
                  <a:lnTo>
                    <a:pt x="1855965" y="404431"/>
                  </a:lnTo>
                  <a:lnTo>
                    <a:pt x="1874608" y="361188"/>
                  </a:lnTo>
                  <a:lnTo>
                    <a:pt x="1880984" y="306679"/>
                  </a:lnTo>
                  <a:lnTo>
                    <a:pt x="1880984" y="0"/>
                  </a:lnTo>
                  <a:close/>
                </a:path>
                <a:path w="2175510" h="462279">
                  <a:moveTo>
                    <a:pt x="2175243" y="337908"/>
                  </a:moveTo>
                  <a:lnTo>
                    <a:pt x="2164550" y="284441"/>
                  </a:lnTo>
                  <a:lnTo>
                    <a:pt x="2136825" y="246329"/>
                  </a:lnTo>
                  <a:lnTo>
                    <a:pt x="2098586" y="218884"/>
                  </a:lnTo>
                  <a:lnTo>
                    <a:pt x="2024329" y="181330"/>
                  </a:lnTo>
                  <a:lnTo>
                    <a:pt x="1997379" y="163690"/>
                  </a:lnTo>
                  <a:lnTo>
                    <a:pt x="1978812" y="142163"/>
                  </a:lnTo>
                  <a:lnTo>
                    <a:pt x="1971890" y="114439"/>
                  </a:lnTo>
                  <a:lnTo>
                    <a:pt x="1977491" y="87045"/>
                  </a:lnTo>
                  <a:lnTo>
                    <a:pt x="1992922" y="65913"/>
                  </a:lnTo>
                  <a:lnTo>
                    <a:pt x="2016061" y="52324"/>
                  </a:lnTo>
                  <a:lnTo>
                    <a:pt x="2044827" y="47510"/>
                  </a:lnTo>
                  <a:lnTo>
                    <a:pt x="2071090" y="49911"/>
                  </a:lnTo>
                  <a:lnTo>
                    <a:pt x="2095779" y="57213"/>
                  </a:lnTo>
                  <a:lnTo>
                    <a:pt x="2118283" y="69532"/>
                  </a:lnTo>
                  <a:lnTo>
                    <a:pt x="2138057" y="86995"/>
                  </a:lnTo>
                  <a:lnTo>
                    <a:pt x="2166442" y="46837"/>
                  </a:lnTo>
                  <a:lnTo>
                    <a:pt x="2142159" y="26822"/>
                  </a:lnTo>
                  <a:lnTo>
                    <a:pt x="2113940" y="12128"/>
                  </a:lnTo>
                  <a:lnTo>
                    <a:pt x="2081911" y="3086"/>
                  </a:lnTo>
                  <a:lnTo>
                    <a:pt x="2046198" y="0"/>
                  </a:lnTo>
                  <a:lnTo>
                    <a:pt x="1994382" y="8699"/>
                  </a:lnTo>
                  <a:lnTo>
                    <a:pt x="1953526" y="32956"/>
                  </a:lnTo>
                  <a:lnTo>
                    <a:pt x="1926742" y="70015"/>
                  </a:lnTo>
                  <a:lnTo>
                    <a:pt x="1917115" y="117094"/>
                  </a:lnTo>
                  <a:lnTo>
                    <a:pt x="1927364" y="166941"/>
                  </a:lnTo>
                  <a:lnTo>
                    <a:pt x="1953958" y="202171"/>
                  </a:lnTo>
                  <a:lnTo>
                    <a:pt x="1990686" y="227482"/>
                  </a:lnTo>
                  <a:lnTo>
                    <a:pt x="2064931" y="264388"/>
                  </a:lnTo>
                  <a:lnTo>
                    <a:pt x="2093417" y="283629"/>
                  </a:lnTo>
                  <a:lnTo>
                    <a:pt x="2113153" y="308279"/>
                  </a:lnTo>
                  <a:lnTo>
                    <a:pt x="2120531" y="341274"/>
                  </a:lnTo>
                  <a:lnTo>
                    <a:pt x="2115629" y="368757"/>
                  </a:lnTo>
                  <a:lnTo>
                    <a:pt x="2100605" y="392036"/>
                  </a:lnTo>
                  <a:lnTo>
                    <a:pt x="2074926" y="408152"/>
                  </a:lnTo>
                  <a:lnTo>
                    <a:pt x="2038108" y="414185"/>
                  </a:lnTo>
                  <a:lnTo>
                    <a:pt x="2006447" y="410311"/>
                  </a:lnTo>
                  <a:lnTo>
                    <a:pt x="1977885" y="399719"/>
                  </a:lnTo>
                  <a:lnTo>
                    <a:pt x="1953234" y="383997"/>
                  </a:lnTo>
                  <a:lnTo>
                    <a:pt x="1933346" y="364680"/>
                  </a:lnTo>
                  <a:lnTo>
                    <a:pt x="1903628" y="405511"/>
                  </a:lnTo>
                  <a:lnTo>
                    <a:pt x="1929193" y="428688"/>
                  </a:lnTo>
                  <a:lnTo>
                    <a:pt x="1960219" y="446405"/>
                  </a:lnTo>
                  <a:lnTo>
                    <a:pt x="1996567" y="457720"/>
                  </a:lnTo>
                  <a:lnTo>
                    <a:pt x="2038108" y="461695"/>
                  </a:lnTo>
                  <a:lnTo>
                    <a:pt x="2088172" y="455117"/>
                  </a:lnTo>
                  <a:lnTo>
                    <a:pt x="2126653" y="437007"/>
                  </a:lnTo>
                  <a:lnTo>
                    <a:pt x="2153818" y="409816"/>
                  </a:lnTo>
                  <a:lnTo>
                    <a:pt x="2169934" y="375970"/>
                  </a:lnTo>
                  <a:lnTo>
                    <a:pt x="2175243" y="337908"/>
                  </a:lnTo>
                  <a:close/>
                </a:path>
              </a:pathLst>
            </a:custGeom>
            <a:solidFill>
              <a:srgbClr val="215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76840" y="7036317"/>
              <a:ext cx="292298" cy="14643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126079" y="7036320"/>
              <a:ext cx="758190" cy="146685"/>
            </a:xfrm>
            <a:custGeom>
              <a:avLst/>
              <a:gdLst/>
              <a:ahLst/>
              <a:cxnLst/>
              <a:rect l="l" t="t" r="r" b="b"/>
              <a:pathLst>
                <a:path w="758189" h="146684">
                  <a:moveTo>
                    <a:pt x="111442" y="34429"/>
                  </a:moveTo>
                  <a:lnTo>
                    <a:pt x="110998" y="27203"/>
                  </a:lnTo>
                  <a:lnTo>
                    <a:pt x="106248" y="16357"/>
                  </a:lnTo>
                  <a:lnTo>
                    <a:pt x="105625" y="14935"/>
                  </a:lnTo>
                  <a:lnTo>
                    <a:pt x="101117" y="10160"/>
                  </a:lnTo>
                  <a:lnTo>
                    <a:pt x="92240" y="5384"/>
                  </a:lnTo>
                  <a:lnTo>
                    <a:pt x="92240" y="34912"/>
                  </a:lnTo>
                  <a:lnTo>
                    <a:pt x="90449" y="43764"/>
                  </a:lnTo>
                  <a:lnTo>
                    <a:pt x="89065" y="50850"/>
                  </a:lnTo>
                  <a:lnTo>
                    <a:pt x="85559" y="55905"/>
                  </a:lnTo>
                  <a:lnTo>
                    <a:pt x="74282" y="61899"/>
                  </a:lnTo>
                  <a:lnTo>
                    <a:pt x="66967" y="63398"/>
                  </a:lnTo>
                  <a:lnTo>
                    <a:pt x="35102" y="63398"/>
                  </a:lnTo>
                  <a:lnTo>
                    <a:pt x="45135" y="16357"/>
                  </a:lnTo>
                  <a:lnTo>
                    <a:pt x="76949" y="16357"/>
                  </a:lnTo>
                  <a:lnTo>
                    <a:pt x="83667" y="18707"/>
                  </a:lnTo>
                  <a:lnTo>
                    <a:pt x="91236" y="28117"/>
                  </a:lnTo>
                  <a:lnTo>
                    <a:pt x="92240" y="34912"/>
                  </a:lnTo>
                  <a:lnTo>
                    <a:pt x="92240" y="5384"/>
                  </a:lnTo>
                  <a:lnTo>
                    <a:pt x="88455" y="3340"/>
                  </a:lnTo>
                  <a:lnTo>
                    <a:pt x="80467" y="1638"/>
                  </a:lnTo>
                  <a:lnTo>
                    <a:pt x="30772" y="1638"/>
                  </a:lnTo>
                  <a:lnTo>
                    <a:pt x="0" y="144792"/>
                  </a:lnTo>
                  <a:lnTo>
                    <a:pt x="37782" y="144792"/>
                  </a:lnTo>
                  <a:lnTo>
                    <a:pt x="75603" y="139001"/>
                  </a:lnTo>
                  <a:lnTo>
                    <a:pt x="88722" y="130073"/>
                  </a:lnTo>
                  <a:lnTo>
                    <a:pt x="94030" y="125399"/>
                  </a:lnTo>
                  <a:lnTo>
                    <a:pt x="97675" y="119024"/>
                  </a:lnTo>
                  <a:lnTo>
                    <a:pt x="99326" y="111252"/>
                  </a:lnTo>
                  <a:lnTo>
                    <a:pt x="101257" y="102387"/>
                  </a:lnTo>
                  <a:lnTo>
                    <a:pt x="100711" y="94996"/>
                  </a:lnTo>
                  <a:lnTo>
                    <a:pt x="94640" y="83134"/>
                  </a:lnTo>
                  <a:lnTo>
                    <a:pt x="89725" y="78460"/>
                  </a:lnTo>
                  <a:lnTo>
                    <a:pt x="88226" y="77711"/>
                  </a:lnTo>
                  <a:lnTo>
                    <a:pt x="83223" y="75209"/>
                  </a:lnTo>
                  <a:lnTo>
                    <a:pt x="83223" y="97891"/>
                  </a:lnTo>
                  <a:lnTo>
                    <a:pt x="79502" y="115214"/>
                  </a:lnTo>
                  <a:lnTo>
                    <a:pt x="41922" y="130073"/>
                  </a:lnTo>
                  <a:lnTo>
                    <a:pt x="20878" y="130073"/>
                  </a:lnTo>
                  <a:lnTo>
                    <a:pt x="32042" y="77711"/>
                  </a:lnTo>
                  <a:lnTo>
                    <a:pt x="71526" y="80264"/>
                  </a:lnTo>
                  <a:lnTo>
                    <a:pt x="83223" y="97891"/>
                  </a:lnTo>
                  <a:lnTo>
                    <a:pt x="83223" y="75209"/>
                  </a:lnTo>
                  <a:lnTo>
                    <a:pt x="80937" y="74066"/>
                  </a:lnTo>
                  <a:lnTo>
                    <a:pt x="78816" y="73215"/>
                  </a:lnTo>
                  <a:lnTo>
                    <a:pt x="76606" y="72440"/>
                  </a:lnTo>
                  <a:lnTo>
                    <a:pt x="79057" y="72009"/>
                  </a:lnTo>
                  <a:lnTo>
                    <a:pt x="81457" y="71488"/>
                  </a:lnTo>
                  <a:lnTo>
                    <a:pt x="90551" y="68580"/>
                  </a:lnTo>
                  <a:lnTo>
                    <a:pt x="96240" y="65100"/>
                  </a:lnTo>
                  <a:lnTo>
                    <a:pt x="97853" y="63398"/>
                  </a:lnTo>
                  <a:lnTo>
                    <a:pt x="105321" y="55562"/>
                  </a:lnTo>
                  <a:lnTo>
                    <a:pt x="108280" y="49695"/>
                  </a:lnTo>
                  <a:lnTo>
                    <a:pt x="109664" y="42748"/>
                  </a:lnTo>
                  <a:lnTo>
                    <a:pt x="111442" y="34429"/>
                  </a:lnTo>
                  <a:close/>
                </a:path>
                <a:path w="758189" h="146684">
                  <a:moveTo>
                    <a:pt x="227558" y="1638"/>
                  </a:moveTo>
                  <a:lnTo>
                    <a:pt x="148678" y="1638"/>
                  </a:lnTo>
                  <a:lnTo>
                    <a:pt x="117906" y="144792"/>
                  </a:lnTo>
                  <a:lnTo>
                    <a:pt x="196583" y="144792"/>
                  </a:lnTo>
                  <a:lnTo>
                    <a:pt x="199885" y="130060"/>
                  </a:lnTo>
                  <a:lnTo>
                    <a:pt x="138963" y="130060"/>
                  </a:lnTo>
                  <a:lnTo>
                    <a:pt x="149910" y="79552"/>
                  </a:lnTo>
                  <a:lnTo>
                    <a:pt x="204851" y="79552"/>
                  </a:lnTo>
                  <a:lnTo>
                    <a:pt x="208153" y="65239"/>
                  </a:lnTo>
                  <a:lnTo>
                    <a:pt x="153009" y="65239"/>
                  </a:lnTo>
                  <a:lnTo>
                    <a:pt x="163550" y="16357"/>
                  </a:lnTo>
                  <a:lnTo>
                    <a:pt x="224256" y="16357"/>
                  </a:lnTo>
                  <a:lnTo>
                    <a:pt x="227558" y="1638"/>
                  </a:lnTo>
                  <a:close/>
                </a:path>
                <a:path w="758189" h="146684">
                  <a:moveTo>
                    <a:pt x="359740" y="1638"/>
                  </a:moveTo>
                  <a:lnTo>
                    <a:pt x="338683" y="1638"/>
                  </a:lnTo>
                  <a:lnTo>
                    <a:pt x="285394" y="70967"/>
                  </a:lnTo>
                  <a:lnTo>
                    <a:pt x="262064" y="1638"/>
                  </a:lnTo>
                  <a:lnTo>
                    <a:pt x="243687" y="1638"/>
                  </a:lnTo>
                  <a:lnTo>
                    <a:pt x="274104" y="88417"/>
                  </a:lnTo>
                  <a:lnTo>
                    <a:pt x="262064" y="144792"/>
                  </a:lnTo>
                  <a:lnTo>
                    <a:pt x="279819" y="144792"/>
                  </a:lnTo>
                  <a:lnTo>
                    <a:pt x="292455" y="86550"/>
                  </a:lnTo>
                  <a:lnTo>
                    <a:pt x="359740" y="1638"/>
                  </a:lnTo>
                  <a:close/>
                </a:path>
                <a:path w="758189" h="146684">
                  <a:moveTo>
                    <a:pt x="488645" y="57696"/>
                  </a:moveTo>
                  <a:lnTo>
                    <a:pt x="474573" y="18618"/>
                  </a:lnTo>
                  <a:lnTo>
                    <a:pt x="471246" y="15265"/>
                  </a:lnTo>
                  <a:lnTo>
                    <a:pt x="471246" y="62166"/>
                  </a:lnTo>
                  <a:lnTo>
                    <a:pt x="470700" y="70485"/>
                  </a:lnTo>
                  <a:lnTo>
                    <a:pt x="454190" y="110959"/>
                  </a:lnTo>
                  <a:lnTo>
                    <a:pt x="420344" y="130860"/>
                  </a:lnTo>
                  <a:lnTo>
                    <a:pt x="413219" y="131292"/>
                  </a:lnTo>
                  <a:lnTo>
                    <a:pt x="404266" y="131292"/>
                  </a:lnTo>
                  <a:lnTo>
                    <a:pt x="372808" y="106235"/>
                  </a:lnTo>
                  <a:lnTo>
                    <a:pt x="369684" y="86271"/>
                  </a:lnTo>
                  <a:lnTo>
                    <a:pt x="369836" y="79324"/>
                  </a:lnTo>
                  <a:lnTo>
                    <a:pt x="382244" y="40487"/>
                  </a:lnTo>
                  <a:lnTo>
                    <a:pt x="413219" y="16852"/>
                  </a:lnTo>
                  <a:lnTo>
                    <a:pt x="427062" y="15138"/>
                  </a:lnTo>
                  <a:lnTo>
                    <a:pt x="436003" y="15138"/>
                  </a:lnTo>
                  <a:lnTo>
                    <a:pt x="467461" y="39801"/>
                  </a:lnTo>
                  <a:lnTo>
                    <a:pt x="471246" y="62166"/>
                  </a:lnTo>
                  <a:lnTo>
                    <a:pt x="471246" y="15265"/>
                  </a:lnTo>
                  <a:lnTo>
                    <a:pt x="428091" y="0"/>
                  </a:lnTo>
                  <a:lnTo>
                    <a:pt x="418731" y="533"/>
                  </a:lnTo>
                  <a:lnTo>
                    <a:pt x="379615" y="18300"/>
                  </a:lnTo>
                  <a:lnTo>
                    <a:pt x="356501" y="55143"/>
                  </a:lnTo>
                  <a:lnTo>
                    <a:pt x="351840" y="88328"/>
                  </a:lnTo>
                  <a:lnTo>
                    <a:pt x="352513" y="95910"/>
                  </a:lnTo>
                  <a:lnTo>
                    <a:pt x="370573" y="132321"/>
                  </a:lnTo>
                  <a:lnTo>
                    <a:pt x="412191" y="146431"/>
                  </a:lnTo>
                  <a:lnTo>
                    <a:pt x="421640" y="145897"/>
                  </a:lnTo>
                  <a:lnTo>
                    <a:pt x="460870" y="127927"/>
                  </a:lnTo>
                  <a:lnTo>
                    <a:pt x="483971" y="90893"/>
                  </a:lnTo>
                  <a:lnTo>
                    <a:pt x="488530" y="66255"/>
                  </a:lnTo>
                  <a:lnTo>
                    <a:pt x="488645" y="57696"/>
                  </a:lnTo>
                  <a:close/>
                </a:path>
                <a:path w="758189" h="146684">
                  <a:moveTo>
                    <a:pt x="631913" y="1638"/>
                  </a:moveTo>
                  <a:lnTo>
                    <a:pt x="614362" y="1638"/>
                  </a:lnTo>
                  <a:lnTo>
                    <a:pt x="590702" y="111874"/>
                  </a:lnTo>
                  <a:lnTo>
                    <a:pt x="540626" y="1638"/>
                  </a:lnTo>
                  <a:lnTo>
                    <a:pt x="527215" y="1638"/>
                  </a:lnTo>
                  <a:lnTo>
                    <a:pt x="496443" y="144792"/>
                  </a:lnTo>
                  <a:lnTo>
                    <a:pt x="513994" y="144792"/>
                  </a:lnTo>
                  <a:lnTo>
                    <a:pt x="537718" y="34264"/>
                  </a:lnTo>
                  <a:lnTo>
                    <a:pt x="587717" y="144792"/>
                  </a:lnTo>
                  <a:lnTo>
                    <a:pt x="601141" y="144792"/>
                  </a:lnTo>
                  <a:lnTo>
                    <a:pt x="631913" y="1638"/>
                  </a:lnTo>
                  <a:close/>
                </a:path>
                <a:path w="758189" h="146684">
                  <a:moveTo>
                    <a:pt x="758037" y="66319"/>
                  </a:moveTo>
                  <a:lnTo>
                    <a:pt x="746734" y="25565"/>
                  </a:lnTo>
                  <a:lnTo>
                    <a:pt x="740117" y="17970"/>
                  </a:lnTo>
                  <a:lnTo>
                    <a:pt x="740117" y="62217"/>
                  </a:lnTo>
                  <a:lnTo>
                    <a:pt x="739711" y="70726"/>
                  </a:lnTo>
                  <a:lnTo>
                    <a:pt x="725665" y="106959"/>
                  </a:lnTo>
                  <a:lnTo>
                    <a:pt x="686142" y="128587"/>
                  </a:lnTo>
                  <a:lnTo>
                    <a:pt x="668261" y="130060"/>
                  </a:lnTo>
                  <a:lnTo>
                    <a:pt x="652767" y="130060"/>
                  </a:lnTo>
                  <a:lnTo>
                    <a:pt x="677138" y="16357"/>
                  </a:lnTo>
                  <a:lnTo>
                    <a:pt x="690765" y="16357"/>
                  </a:lnTo>
                  <a:lnTo>
                    <a:pt x="727049" y="28867"/>
                  </a:lnTo>
                  <a:lnTo>
                    <a:pt x="740117" y="62217"/>
                  </a:lnTo>
                  <a:lnTo>
                    <a:pt x="740117" y="17970"/>
                  </a:lnTo>
                  <a:lnTo>
                    <a:pt x="703808" y="2032"/>
                  </a:lnTo>
                  <a:lnTo>
                    <a:pt x="695312" y="1638"/>
                  </a:lnTo>
                  <a:lnTo>
                    <a:pt x="662686" y="1638"/>
                  </a:lnTo>
                  <a:lnTo>
                    <a:pt x="631913" y="144792"/>
                  </a:lnTo>
                  <a:lnTo>
                    <a:pt x="666813" y="144792"/>
                  </a:lnTo>
                  <a:lnTo>
                    <a:pt x="709460" y="137731"/>
                  </a:lnTo>
                  <a:lnTo>
                    <a:pt x="724433" y="130060"/>
                  </a:lnTo>
                  <a:lnTo>
                    <a:pt x="726287" y="128943"/>
                  </a:lnTo>
                  <a:lnTo>
                    <a:pt x="753389" y="92036"/>
                  </a:lnTo>
                  <a:lnTo>
                    <a:pt x="757415" y="74155"/>
                  </a:lnTo>
                  <a:lnTo>
                    <a:pt x="758037" y="66319"/>
                  </a:lnTo>
                  <a:close/>
                </a:path>
              </a:pathLst>
            </a:custGeom>
            <a:solidFill>
              <a:srgbClr val="215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87569" y="507851"/>
            <a:ext cx="6779344" cy="559925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02245D"/>
                </a:solidFill>
                <a:latin typeface="Arial"/>
                <a:cs typeface="Arial"/>
              </a:rPr>
              <a:t>Additional </a:t>
            </a: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endParaRPr sz="2000">
              <a:latin typeface="Arial"/>
              <a:cs typeface="Arial"/>
            </a:endParaRPr>
          </a:p>
          <a:p>
            <a:pPr marL="12700" marR="5080" algn="l">
              <a:lnSpc>
                <a:spcPct val="125000"/>
              </a:lnSpc>
              <a:spcBef>
                <a:spcPts val="885"/>
              </a:spcBef>
            </a:pPr>
            <a:r>
              <a:rPr sz="1200" spc="-1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has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created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resource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page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</a:t>
            </a:r>
            <a:r>
              <a:rPr sz="1200" spc="-4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University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that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will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house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these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communications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samples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updates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emerge.</a:t>
            </a:r>
            <a:r>
              <a:rPr sz="1200" spc="-3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University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page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2245D"/>
                </a:solidFill>
                <a:latin typeface="Arial"/>
                <a:cs typeface="Arial"/>
              </a:rPr>
              <a:t>will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also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include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links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multiple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supplier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materials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ensure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all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necessary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information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for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client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conversations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access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engineering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experts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standing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by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any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opportunities.</a:t>
            </a:r>
            <a:endParaRPr sz="1200">
              <a:latin typeface="Arial"/>
              <a:cs typeface="Arial"/>
            </a:endParaRPr>
          </a:p>
          <a:p>
            <a:pPr algn="l">
              <a:lnSpc>
                <a:spcPct val="100000"/>
              </a:lnSpc>
              <a:spcBef>
                <a:spcPts val="780"/>
              </a:spcBef>
            </a:pPr>
            <a:endParaRPr sz="1200">
              <a:latin typeface="Arial"/>
              <a:cs typeface="Arial"/>
            </a:endParaRPr>
          </a:p>
          <a:p>
            <a:pPr marL="12700" algn="l">
              <a:lnSpc>
                <a:spcPct val="100000"/>
              </a:lnSpc>
            </a:pP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Access</a:t>
            </a:r>
            <a:r>
              <a:rPr sz="1200" u="sng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our</a:t>
            </a:r>
            <a:r>
              <a:rPr sz="1200" u="sng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VMware</a:t>
            </a:r>
            <a:r>
              <a:rPr sz="1200" u="sng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Resource</a:t>
            </a:r>
            <a:r>
              <a:rPr sz="1200" u="sng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Page</a:t>
            </a:r>
            <a:r>
              <a:rPr sz="1200" u="sng" spc="-2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in</a:t>
            </a:r>
            <a:r>
              <a:rPr sz="1200" u="sng" spc="-4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Telarus</a:t>
            </a:r>
            <a:r>
              <a:rPr sz="1200" u="sng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2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University</a:t>
            </a:r>
            <a:endParaRPr sz="1200">
              <a:latin typeface="Arial"/>
              <a:cs typeface="Arial"/>
            </a:endParaRPr>
          </a:p>
          <a:p>
            <a:pPr algn="l">
              <a:lnSpc>
                <a:spcPct val="100000"/>
              </a:lnSpc>
              <a:spcBef>
                <a:spcPts val="1175"/>
              </a:spcBef>
            </a:pPr>
            <a:endParaRPr sz="1200">
              <a:latin typeface="Arial"/>
              <a:cs typeface="Arial"/>
            </a:endParaRPr>
          </a:p>
          <a:p>
            <a:pPr marL="12700" algn="l">
              <a:lnSpc>
                <a:spcPct val="100000"/>
              </a:lnSpc>
            </a:pPr>
            <a:r>
              <a:rPr sz="2000" b="1" spc="-10">
                <a:solidFill>
                  <a:srgbClr val="02245D"/>
                </a:solidFill>
                <a:latin typeface="Arial"/>
                <a:cs typeface="Arial"/>
              </a:rPr>
              <a:t>Conclusion</a:t>
            </a:r>
            <a:endParaRPr sz="2000">
              <a:latin typeface="Arial"/>
              <a:cs typeface="Arial"/>
            </a:endParaRPr>
          </a:p>
          <a:p>
            <a:pPr marL="12700" marR="28575" algn="l">
              <a:lnSpc>
                <a:spcPct val="125000"/>
              </a:lnSpc>
              <a:spcBef>
                <a:spcPts val="1160"/>
              </a:spcBef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changes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VMware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have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created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great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opportunity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trusted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technology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advisor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to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connect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clients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possibly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expand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conversations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into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new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areas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of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technology.</a:t>
            </a:r>
            <a:endParaRPr sz="1200">
              <a:latin typeface="Arial"/>
              <a:cs typeface="Arial"/>
            </a:endParaRPr>
          </a:p>
          <a:p>
            <a:pPr marL="12700" marR="71755" algn="l">
              <a:lnSpc>
                <a:spcPct val="125000"/>
              </a:lnSpc>
            </a:pPr>
            <a:r>
              <a:rPr sz="1200" spc="-1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always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connect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numerous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options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resources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25">
                <a:solidFill>
                  <a:srgbClr val="02245D"/>
                </a:solidFill>
                <a:latin typeface="Arial"/>
                <a:cs typeface="Arial"/>
              </a:rPr>
              <a:t>and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customers’</a:t>
            </a:r>
            <a:r>
              <a:rPr sz="1200" spc="-5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success.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We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look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forward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helping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with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any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conversations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opportunities.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don’t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forget,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err="1">
                <a:solidFill>
                  <a:srgbClr val="02245D"/>
                </a:solidFill>
                <a:latin typeface="Arial"/>
                <a:cs typeface="Arial"/>
              </a:rPr>
              <a:t>SolutionVue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™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Cloud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Quick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Solution</a:t>
            </a:r>
            <a:r>
              <a:rPr sz="1200" spc="-7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Assessment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(QSA)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module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Cloud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Matrix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are great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tools to</a:t>
            </a:r>
            <a:r>
              <a:rPr sz="1200" spc="-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support your 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efforts.</a:t>
            </a:r>
            <a:endParaRPr sz="1200">
              <a:latin typeface="Arial"/>
              <a:cs typeface="Arial"/>
            </a:endParaRPr>
          </a:p>
          <a:p>
            <a:pPr algn="l">
              <a:lnSpc>
                <a:spcPct val="100000"/>
              </a:lnSpc>
              <a:spcBef>
                <a:spcPts val="780"/>
              </a:spcBef>
            </a:pPr>
            <a:endParaRPr sz="1200">
              <a:latin typeface="Arial"/>
              <a:cs typeface="Arial"/>
            </a:endParaRPr>
          </a:p>
          <a:p>
            <a:pPr marL="12700" algn="l">
              <a:lnSpc>
                <a:spcPct val="100000"/>
              </a:lnSpc>
            </a:pP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Thank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and,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always,</a:t>
            </a:r>
            <a:r>
              <a:rPr sz="1200" spc="-3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 spc="-1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is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here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help</a:t>
            </a:r>
            <a:r>
              <a:rPr sz="1200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you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2245D"/>
                </a:solidFill>
                <a:latin typeface="Arial"/>
                <a:cs typeface="Arial"/>
              </a:rPr>
              <a:t>Go</a:t>
            </a:r>
            <a:r>
              <a:rPr sz="1200" spc="-10">
                <a:solidFill>
                  <a:srgbClr val="02245D"/>
                </a:solidFill>
                <a:latin typeface="Arial"/>
                <a:cs typeface="Arial"/>
              </a:rPr>
              <a:t> Beyond.</a:t>
            </a:r>
            <a:endParaRPr sz="1200">
              <a:latin typeface="Arial"/>
              <a:cs typeface="Arial"/>
            </a:endParaRPr>
          </a:p>
          <a:p>
            <a:pPr algn="l">
              <a:lnSpc>
                <a:spcPct val="100000"/>
              </a:lnSpc>
              <a:spcBef>
                <a:spcPts val="640"/>
              </a:spcBef>
            </a:pPr>
            <a:endParaRPr sz="1200">
              <a:latin typeface="Arial"/>
              <a:cs typeface="Arial"/>
            </a:endParaRPr>
          </a:p>
          <a:p>
            <a:pPr marL="12700" marR="2049780" algn="l">
              <a:lnSpc>
                <a:spcPct val="133300"/>
              </a:lnSpc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Contact</a:t>
            </a:r>
            <a:r>
              <a:rPr sz="15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your</a:t>
            </a:r>
            <a:r>
              <a:rPr sz="15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20" err="1">
                <a:solidFill>
                  <a:srgbClr val="02245D"/>
                </a:solidFill>
                <a:latin typeface="Arial"/>
                <a:cs typeface="Arial"/>
              </a:rPr>
              <a:t>Telarus</a:t>
            </a:r>
            <a:r>
              <a:rPr sz="15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Partner</a:t>
            </a:r>
            <a:r>
              <a:rPr sz="1500" b="1" spc="-5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Development</a:t>
            </a:r>
            <a:r>
              <a:rPr sz="1500" b="1" spc="-6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10">
                <a:solidFill>
                  <a:srgbClr val="02245D"/>
                </a:solidFill>
                <a:latin typeface="Arial"/>
                <a:cs typeface="Arial"/>
              </a:rPr>
              <a:t>Manager</a:t>
            </a:r>
            <a:r>
              <a:rPr lang="en-US" sz="1500" b="1" spc="-10">
                <a:solidFill>
                  <a:srgbClr val="02245D"/>
                </a:solidFill>
                <a:latin typeface="Arial"/>
                <a:cs typeface="Arial"/>
              </a:rPr>
              <a:t> </a:t>
            </a:r>
            <a:endParaRPr lang="en-US" sz="1500">
              <a:solidFill>
                <a:srgbClr val="000000"/>
              </a:solidFill>
              <a:latin typeface="Arial"/>
              <a:cs typeface="Arial"/>
            </a:endParaRPr>
          </a:p>
          <a:p>
            <a:pPr marL="12700" marR="2049780" algn="l">
              <a:lnSpc>
                <a:spcPct val="133300"/>
              </a:lnSpc>
            </a:pP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today</a:t>
            </a:r>
            <a:r>
              <a:rPr sz="1500" b="1" spc="-20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to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learn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more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about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how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we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can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>
                <a:solidFill>
                  <a:srgbClr val="02245D"/>
                </a:solidFill>
                <a:latin typeface="Arial"/>
                <a:cs typeface="Arial"/>
              </a:rPr>
              <a:t>support</a:t>
            </a:r>
            <a:r>
              <a:rPr sz="1500" b="1" spc="-15">
                <a:solidFill>
                  <a:srgbClr val="02245D"/>
                </a:solidFill>
                <a:latin typeface="Arial"/>
                <a:cs typeface="Arial"/>
              </a:rPr>
              <a:t> </a:t>
            </a:r>
            <a:r>
              <a:rPr sz="1500" b="1" spc="-20">
                <a:solidFill>
                  <a:srgbClr val="02245D"/>
                </a:solidFill>
                <a:latin typeface="Arial"/>
                <a:cs typeface="Arial"/>
              </a:rPr>
              <a:t>you.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7433754" y="9715773"/>
            <a:ext cx="258481" cy="17953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8100">
              <a:lnSpc>
                <a:spcPts val="1425"/>
              </a:lnSpc>
            </a:pPr>
            <a:r>
              <a:rPr lang="en-US" spc="-25"/>
              <a:t>8</a:t>
            </a:r>
            <a:endParaRPr spc="-2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D47EEC1EE2844CAB543AD5D4C05BE0" ma:contentTypeVersion="19" ma:contentTypeDescription="Create a new document." ma:contentTypeScope="" ma:versionID="30d7f49e1d8ee400ad86a2aeeb6d8663">
  <xsd:schema xmlns:xsd="http://www.w3.org/2001/XMLSchema" xmlns:xs="http://www.w3.org/2001/XMLSchema" xmlns:p="http://schemas.microsoft.com/office/2006/metadata/properties" xmlns:ns2="3d812278-2a68-4c24-8f6e-2be632b93566" xmlns:ns3="e507e9f9-68d3-46e8-b1ae-0a32e95c44a0" targetNamespace="http://schemas.microsoft.com/office/2006/metadata/properties" ma:root="true" ma:fieldsID="de4856d0e4b2f14749053903f01e2935" ns2:_="" ns3:_="">
    <xsd:import namespace="3d812278-2a68-4c24-8f6e-2be632b93566"/>
    <xsd:import namespace="e507e9f9-68d3-46e8-b1ae-0a32e95c44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dde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812278-2a68-4c24-8f6e-2be632b93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2ddfe9-e030-4fc0-8fcc-a9d12d5e40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dded" ma:index="24" nillable="true" ma:displayName="Date Added" ma:format="DateOnly" ma:internalName="DateAdded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7e9f9-68d3-46e8-b1ae-0a32e95c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3b57b2b-5550-439d-b2ac-4c5cf37247a3}" ma:internalName="TaxCatchAll" ma:showField="CatchAllData" ma:web="e507e9f9-68d3-46e8-b1ae-0a32e95c44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07e9f9-68d3-46e8-b1ae-0a32e95c44a0" xsi:nil="true"/>
    <DateAdded xmlns="3d812278-2a68-4c24-8f6e-2be632b93566" xsi:nil="true"/>
    <lcf76f155ced4ddcb4097134ff3c332f xmlns="3d812278-2a68-4c24-8f6e-2be632b93566">
      <Terms xmlns="http://schemas.microsoft.com/office/infopath/2007/PartnerControls"/>
    </lcf76f155ced4ddcb4097134ff3c332f>
    <SharedWithUsers xmlns="e507e9f9-68d3-46e8-b1ae-0a32e95c44a0">
      <UserInfo>
        <DisplayName>Jennifer Pockell Dimas</DisplayName>
        <AccountId>6461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40C670-32D6-4D2D-A6CB-776957762DFB}">
  <ds:schemaRefs>
    <ds:schemaRef ds:uri="3d812278-2a68-4c24-8f6e-2be632b93566"/>
    <ds:schemaRef ds:uri="e507e9f9-68d3-46e8-b1ae-0a32e95c44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E9F7346-9C29-4DBA-ADD0-6FBB50CFC469}">
  <ds:schemaRefs>
    <ds:schemaRef ds:uri="3d812278-2a68-4c24-8f6e-2be632b93566"/>
    <ds:schemaRef ds:uri="e507e9f9-68d3-46e8-b1ae-0a32e95c44a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E8415-CD4F-4F33-B775-F7AAA9955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2457</Words>
  <Application>Microsoft Office PowerPoint</Application>
  <PresentationFormat>Custom</PresentationFormat>
  <Paragraphs>166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VMware Updates Explained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VMware-Guide-Telarus-Customizable</dc:title>
  <cp:lastModifiedBy>Breanna Lorenzen</cp:lastModifiedBy>
  <cp:revision>15</cp:revision>
  <dcterms:created xsi:type="dcterms:W3CDTF">2024-04-03T17:41:03Z</dcterms:created>
  <dcterms:modified xsi:type="dcterms:W3CDTF">2024-04-03T20:40:23Z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2024-04-03T00:00:00Z</vt:filetime>
  </property>
  <property fmtid="{D5CDD505-2E9C-101B-9397-08002B2CF9AE}" pid="3" name="Creator">
    <vt:lpwstr>Adobe Illustrator 27.0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2024-04-03T00:00:00Z</vt:filetime>
  </property>
  <property fmtid="{D5CDD505-2E9C-101B-9397-08002B2CF9AE}" pid="6" name="Producer">
    <vt:lpwstr>Adobe PDF library 16.07</vt:lpwstr>
  </property>
  <property fmtid="{D5CDD505-2E9C-101B-9397-08002B2CF9AE}" pid="7" name="ContentTypeId">
    <vt:lpwstr>0x01010050D47EEC1EE2844CAB543AD5D4C05BE0</vt:lpwstr>
  </property>
  <property fmtid="{D5CDD505-2E9C-101B-9397-08002B2CF9AE}" pid="8" name="MediaServiceImageTags">
    <vt:lpwstr/>
  </property>
</Properties>
</file>