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58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FB72FFA6-7AC6-49B1-1B16-C35164D70501}" name="Suzy Gilbert-Wiggins" initials="SGW" userId="S::sgilbert-wiggins@telarus.com::2b5c4fb9-b7ae-43dd-82c4-4620d3d7f4e1" providerId="AD"/>
  <p188:author id="{4DECF2C8-4BF1-4BD8-9D55-0AD3D8CFAF8B}" name="Breanna Lorenzen" initials="" userId="S::blorenzen@telarus.com::6b0d74e3-fb64-496a-ac2a-2ff9a2292f8e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069E1"/>
    <a:srgbClr val="4170B8"/>
    <a:srgbClr val="E8F9FE"/>
    <a:srgbClr val="D7F4FD"/>
    <a:srgbClr val="2D509A"/>
    <a:srgbClr val="FCAB2B"/>
    <a:srgbClr val="9FD435"/>
    <a:srgbClr val="0CB2F1"/>
    <a:srgbClr val="363636"/>
    <a:srgbClr val="32B6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44FB7DD-CD31-6F4D-E81D-D8D6D2D3AD27}" v="44" dt="2024-05-28T17:06:27.784"/>
    <p1510:client id="{C01137A4-4A4C-3FFF-F6E6-121B5A943917}" v="28" dt="2024-05-28T20:11:17.51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4" d="100"/>
          <a:sy n="64" d="100"/>
        </p:scale>
        <p:origin x="101" y="11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8/10/relationships/authors" Target="author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CE7E882-5A48-3240-B6DC-7F56BE87110E}" type="datetimeFigureOut">
              <a:rPr lang="en-US" smtClean="0"/>
              <a:t>5/28/2024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657879-FAC5-F74B-A89B-0A5BCF342E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40384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D657879-FAC5-F74B-A89B-0A5BCF342EA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65054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7F70E0-75AF-4BED-99D9-DCF87A10BE2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487A2CE-46A0-4E6D-A933-EF9F1115836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85094E-BD7F-479B-B45D-3648D63DE7A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5D01432-8355-4579-B810-5472CA80E7B5}" type="datetimeFigureOut">
              <a:rPr lang="en-US" smtClean="0"/>
              <a:t>5/28/2024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A60A6D-28BA-46BD-A881-BC1BFA6F28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24417E-59B3-445F-A2E0-1A4911B08C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ABA299F-ECC1-4A76-BF69-4F31088159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93077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15923A-49E4-4311-9A4A-4AEEADF48F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71A641F-981F-490C-8911-DDAB345FA38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3F5CD3-5716-4B2B-8907-3F013955B56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5D01432-8355-4579-B810-5472CA80E7B5}" type="datetimeFigureOut">
              <a:rPr lang="en-US" smtClean="0"/>
              <a:t>5/28/2024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657866-EFBF-46A7-A41A-46F12BBB76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977B93-4C20-46DC-89AC-6846692FB7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ABA299F-ECC1-4A76-BF69-4F31088159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5550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06CFD41-D13D-4973-80D0-868C6640193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5C89C8B-C205-4940-94E9-32214DD759B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67FF8E-A8B7-4339-9155-C3FAB11CBD6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5D01432-8355-4579-B810-5472CA80E7B5}" type="datetimeFigureOut">
              <a:rPr lang="en-US" smtClean="0"/>
              <a:t>5/28/2024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257BA2-136E-4199-BC50-0DE6FBFE75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704A96-A3A7-4166-BF2F-CE282117CB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ABA299F-ECC1-4A76-BF69-4F31088159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7792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5C2F79-D019-4AAF-BB21-508F34F02A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315B1A-F4DC-407E-B658-A379A9B803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5D6235-D18C-4F1E-9001-09031A4B608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5D01432-8355-4579-B810-5472CA80E7B5}" type="datetimeFigureOut">
              <a:rPr lang="en-US" smtClean="0"/>
              <a:t>5/28/2024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CD4844-A29A-49BF-AC83-3BC6FE4D67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3B7FDF-1985-4B81-A718-C6A654468B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ABA299F-ECC1-4A76-BF69-4F31088159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39586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4AC12A-FFF0-4802-AEFC-8F640687A1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D78C241-4BE0-43CF-884F-5E9E553301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CE77B1-8E0C-4D0B-8ECC-35294BC5E9B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5D01432-8355-4579-B810-5472CA80E7B5}" type="datetimeFigureOut">
              <a:rPr lang="en-US" smtClean="0"/>
              <a:t>5/28/2024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2417E6-B846-4812-BFB7-347A6CEA85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AA8042-E789-4A7B-9782-8AFFA9FC4B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ABA299F-ECC1-4A76-BF69-4F31088159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30872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80C0EA-9137-456D-A49B-7ED27D5E73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2DD56B-62C2-4FDE-9F35-E1000BF6D8C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BC0D8B7-81FF-42D6-856F-5B7046BDB64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468DD99-B99A-4768-8E30-40DE390DB04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5D01432-8355-4579-B810-5472CA80E7B5}" type="datetimeFigureOut">
              <a:rPr lang="en-US" smtClean="0"/>
              <a:t>5/28/2024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79B8010-A22E-4334-9C17-1FB58C5FE7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85D6A0A-B177-4492-B465-5F47CC4A96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ABA299F-ECC1-4A76-BF69-4F31088159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43595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B15D6C-80A1-4DB9-BAE7-B76746396A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94759BF-01E9-46E0-A122-9BADFDCCED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2DA5EBB-9903-41D8-AF6B-9FD4E05E1B8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E5CC334-C9DE-4DA2-8917-A8AAB3D3E80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C36829D-9FBE-4DF9-A857-5CEE1CB9DB6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E9E4DDA-256F-4DC7-83AC-C60F2460BA3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5D01432-8355-4579-B810-5472CA80E7B5}" type="datetimeFigureOut">
              <a:rPr lang="en-US" smtClean="0"/>
              <a:t>5/28/2024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63E6C4B-F982-4D8D-BF57-590A483B72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27FEA8D-5F8E-4135-BB2D-0A8B7296A4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ABA299F-ECC1-4A76-BF69-4F31088159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09446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E076BC-854D-413F-823E-38D9563A6C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7C17128-F4E7-4553-9471-437AF6B2494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5D01432-8355-4579-B810-5472CA80E7B5}" type="datetimeFigureOut">
              <a:rPr lang="en-US" smtClean="0"/>
              <a:t>5/28/2024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91D6DC2-2C77-44C6-891C-DD55618EA3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DEB0501-4993-4860-96C3-A2BB2F188F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ABA299F-ECC1-4A76-BF69-4F31088159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25885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7A27295-526C-4F58-BC0C-C6F44744799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5D01432-8355-4579-B810-5472CA80E7B5}" type="datetimeFigureOut">
              <a:rPr lang="en-US" smtClean="0"/>
              <a:t>5/28/2024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4D4A2C3-8585-42BD-B49A-9C70F22D01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6A7E5F5-B89D-4FE0-A075-F63CBDAFE9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ABA299F-ECC1-4A76-BF69-4F31088159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83126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602D67-695B-46A2-943C-67AE7BFC6E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C3FA07-292A-415E-B96D-C1B2505382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EA5A78A-AC1D-4FC6-B0A1-E7A6D52044A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6E32EE6-0553-43AC-BD06-540B3163319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5D01432-8355-4579-B810-5472CA80E7B5}" type="datetimeFigureOut">
              <a:rPr lang="en-US" smtClean="0"/>
              <a:t>5/28/2024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6FE8EAF-E3AE-4D69-896E-A416AB9A11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ACF7FCD-F5D1-4881-800A-E341841A93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ABA299F-ECC1-4A76-BF69-4F31088159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12911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F42B19-7966-4453-B67C-AB6246B7D7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C3D63D9-492E-4885-8007-3D5386017AE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FD6D7DB-94A4-4211-BA7A-AEA6FABA9CB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E2D0E9D-145D-4BC4-A1C4-41CEEAB751B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5D01432-8355-4579-B810-5472CA80E7B5}" type="datetimeFigureOut">
              <a:rPr lang="en-US" smtClean="0"/>
              <a:t>5/28/2024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7134FED-AB5C-418F-A02D-CA04F684C6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F06B414-D3FC-45AF-8876-FB6DF6F24F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ABA299F-ECC1-4A76-BF69-4F31088159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13677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65B2807-4422-489B-94A3-9A1A0A1493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E2E835D-9061-4DD3-AC81-A6D55DB90E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3428375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>
            <a:extLst>
              <a:ext uri="{FF2B5EF4-FFF2-40B4-BE49-F238E27FC236}">
                <a16:creationId xmlns:a16="http://schemas.microsoft.com/office/drawing/2014/main" id="{0CF91310-B4AF-839A-1B29-F33561C31CE2}"/>
              </a:ext>
            </a:extLst>
          </p:cNvPr>
          <p:cNvSpPr/>
          <p:nvPr/>
        </p:nvSpPr>
        <p:spPr>
          <a:xfrm>
            <a:off x="9134005" y="570231"/>
            <a:ext cx="2928574" cy="3320893"/>
          </a:xfrm>
          <a:prstGeom prst="roundRect">
            <a:avLst>
              <a:gd name="adj" fmla="val 6294"/>
            </a:avLst>
          </a:prstGeom>
          <a:noFill/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FB4583F-3C9C-308B-90D3-A2338195AFB9}"/>
              </a:ext>
            </a:extLst>
          </p:cNvPr>
          <p:cNvSpPr/>
          <p:nvPr/>
        </p:nvSpPr>
        <p:spPr>
          <a:xfrm>
            <a:off x="9138067" y="900904"/>
            <a:ext cx="1450579" cy="2862322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r>
              <a:rPr lang="en-US" sz="900" b="1">
                <a:latin typeface="Arial" panose="020B0604020202020204" pitchFamily="34" charset="0"/>
                <a:cs typeface="Arial" panose="020B0604020202020204" pitchFamily="34" charset="0"/>
              </a:rPr>
              <a:t>SASE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>
                <a:latin typeface="Arial" panose="020B0604020202020204" pitchFamily="34" charset="0"/>
                <a:cs typeface="Arial" panose="020B0604020202020204" pitchFamily="34" charset="0"/>
              </a:rPr>
              <a:t>Network optimization </a:t>
            </a:r>
            <a:br>
              <a:rPr lang="en-US" sz="90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900">
                <a:latin typeface="Arial" panose="020B0604020202020204" pitchFamily="34" charset="0"/>
                <a:cs typeface="Arial" panose="020B0604020202020204" pitchFamily="34" charset="0"/>
              </a:rPr>
              <a:t>and security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>
                <a:latin typeface="Arial" panose="020B0604020202020204" pitchFamily="34" charset="0"/>
                <a:cs typeface="Arial" panose="020B0604020202020204" pitchFamily="34" charset="0"/>
              </a:rPr>
              <a:t>CASB</a:t>
            </a:r>
            <a:endParaRPr lang="en-US" sz="900" b="1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900" b="1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900" b="1">
                <a:latin typeface="Arial" panose="020B0604020202020204" pitchFamily="34" charset="0"/>
                <a:cs typeface="Arial" panose="020B0604020202020204" pitchFamily="34" charset="0"/>
              </a:rPr>
              <a:t>SD-WAN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>
                <a:latin typeface="Arial" panose="020B0604020202020204" pitchFamily="34" charset="0"/>
                <a:cs typeface="Arial" panose="020B0604020202020204" pitchFamily="34" charset="0"/>
              </a:rPr>
              <a:t>Auto-Failover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>
                <a:latin typeface="Arial" panose="020B0604020202020204" pitchFamily="34" charset="0"/>
                <a:cs typeface="Arial" panose="020B0604020202020204" pitchFamily="34" charset="0"/>
              </a:rPr>
              <a:t>Intelligent Routing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>
                <a:latin typeface="Arial" panose="020B0604020202020204" pitchFamily="34" charset="0"/>
                <a:cs typeface="Arial" panose="020B0604020202020204" pitchFamily="34" charset="0"/>
              </a:rPr>
              <a:t>VNF (Virtual Network)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>
                <a:latin typeface="Arial" panose="020B0604020202020204" pitchFamily="34" charset="0"/>
                <a:cs typeface="Arial" panose="020B0604020202020204" pitchFamily="34" charset="0"/>
              </a:rPr>
              <a:t>Firewall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>
                <a:latin typeface="Arial" panose="020B0604020202020204" pitchFamily="34" charset="0"/>
                <a:cs typeface="Arial" panose="020B0604020202020204" pitchFamily="34" charset="0"/>
              </a:rPr>
              <a:t>Application Aware</a:t>
            </a:r>
          </a:p>
          <a:p>
            <a:endParaRPr lang="en-US" sz="900" b="1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900" b="1">
                <a:latin typeface="Arial" panose="020B0604020202020204" pitchFamily="34" charset="0"/>
                <a:cs typeface="Arial" panose="020B0604020202020204" pitchFamily="34" charset="0"/>
              </a:rPr>
              <a:t>CONNECTIVITY</a:t>
            </a:r>
            <a:r>
              <a:rPr lang="en-US" sz="9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>
                <a:latin typeface="Arial" panose="020B0604020202020204" pitchFamily="34" charset="0"/>
                <a:cs typeface="Arial" panose="020B0604020202020204" pitchFamily="34" charset="0"/>
              </a:rPr>
              <a:t>Broadband/Coax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>
                <a:latin typeface="Arial" panose="020B0604020202020204" pitchFamily="34" charset="0"/>
                <a:cs typeface="Arial" panose="020B0604020202020204" pitchFamily="34" charset="0"/>
              </a:rPr>
              <a:t>Dedicated Fiber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>
                <a:latin typeface="Arial" panose="020B0604020202020204" pitchFamily="34" charset="0"/>
                <a:cs typeface="Arial" panose="020B0604020202020204" pitchFamily="34" charset="0"/>
              </a:rPr>
              <a:t>WISP / Microwave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>
                <a:latin typeface="Arial" panose="020B0604020202020204" pitchFamily="34" charset="0"/>
                <a:cs typeface="Arial" panose="020B0604020202020204" pitchFamily="34" charset="0"/>
              </a:rPr>
              <a:t>4G/5G Internet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>
                <a:latin typeface="Arial" panose="020B0604020202020204" pitchFamily="34" charset="0"/>
                <a:cs typeface="Arial" panose="020B0604020202020204" pitchFamily="34" charset="0"/>
              </a:rPr>
              <a:t>Satellite Internet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>
                <a:latin typeface="Arial" panose="020B0604020202020204" pitchFamily="34" charset="0"/>
                <a:cs typeface="Arial" panose="020B0604020202020204" pitchFamily="34" charset="0"/>
              </a:rPr>
              <a:t>Aggregation</a:t>
            </a:r>
            <a:endParaRPr lang="en-US" sz="900" strike="sngStrike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BBB8022-21AA-5783-C331-62E340EA9EB9}"/>
              </a:ext>
            </a:extLst>
          </p:cNvPr>
          <p:cNvSpPr/>
          <p:nvPr/>
        </p:nvSpPr>
        <p:spPr>
          <a:xfrm>
            <a:off x="10534520" y="895824"/>
            <a:ext cx="1405618" cy="3000821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r>
              <a:rPr lang="en-US" sz="900" b="1" dirty="0">
                <a:latin typeface="Arial"/>
                <a:cs typeface="Arial"/>
              </a:rPr>
              <a:t>MANAGED WIFI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 dirty="0">
                <a:latin typeface="Arial"/>
                <a:cs typeface="Arial"/>
              </a:rPr>
              <a:t>Internal Network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 dirty="0">
                <a:latin typeface="Arial"/>
                <a:cs typeface="Arial"/>
              </a:rPr>
              <a:t>Guest Network</a:t>
            </a:r>
          </a:p>
          <a:p>
            <a:endParaRPr lang="en-US" sz="9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900" b="1" dirty="0">
                <a:latin typeface="Arial"/>
                <a:cs typeface="Arial"/>
              </a:rPr>
              <a:t>SECURITY</a:t>
            </a:r>
            <a:endParaRPr lang="en-US" sz="900" dirty="0">
              <a:latin typeface="Arial"/>
              <a:cs typeface="Arial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 dirty="0">
                <a:latin typeface="Arial"/>
                <a:cs typeface="Arial"/>
              </a:rPr>
              <a:t>Firewall (Prem / Web)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 dirty="0">
                <a:latin typeface="Arial"/>
                <a:cs typeface="Arial"/>
              </a:rPr>
              <a:t>Endpoint Security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 dirty="0">
                <a:latin typeface="Arial"/>
                <a:cs typeface="Arial"/>
              </a:rPr>
              <a:t>Network Security Assessment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 dirty="0">
                <a:latin typeface="Arial"/>
                <a:cs typeface="Arial"/>
              </a:rPr>
              <a:t>Zero Trust</a:t>
            </a:r>
          </a:p>
          <a:p>
            <a:b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900" b="1" dirty="0">
                <a:latin typeface="Arial"/>
                <a:cs typeface="Arial"/>
              </a:rPr>
              <a:t>NETWORK MGMT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 dirty="0">
                <a:latin typeface="Arial"/>
                <a:cs typeface="Arial"/>
              </a:rPr>
              <a:t>Monitoring &amp; </a:t>
            </a:r>
            <a:r>
              <a:rPr lang="en-US" sz="900" dirty="0" err="1">
                <a:latin typeface="Arial"/>
                <a:cs typeface="Arial"/>
              </a:rPr>
              <a:t>Mgmt</a:t>
            </a:r>
            <a:endParaRPr lang="en-US" sz="900" dirty="0">
              <a:latin typeface="Arial"/>
              <a:cs typeface="Arial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900" b="1" dirty="0">
                <a:solidFill>
                  <a:srgbClr val="2069E1"/>
                </a:solidFill>
                <a:latin typeface="Arial"/>
                <a:cs typeface="Arial"/>
              </a:rPr>
              <a:t>AI</a:t>
            </a:r>
          </a:p>
          <a:p>
            <a:pPr marL="171450" indent="-171450">
              <a:buFont typeface="Arial"/>
              <a:buChar char="•"/>
            </a:pPr>
            <a:r>
              <a:rPr lang="en-US" sz="900" b="1" dirty="0">
                <a:solidFill>
                  <a:srgbClr val="2069E1"/>
                </a:solidFill>
                <a:latin typeface="Arial"/>
                <a:cs typeface="Arial"/>
              </a:rPr>
              <a:t>AI Ops</a:t>
            </a:r>
          </a:p>
          <a:p>
            <a:pPr marL="171450" indent="-171450">
              <a:buFont typeface="Arial"/>
              <a:buChar char="•"/>
            </a:pPr>
            <a:r>
              <a:rPr lang="en-US" sz="900" b="1" dirty="0">
                <a:solidFill>
                  <a:srgbClr val="2069E1"/>
                </a:solidFill>
                <a:latin typeface="Arial"/>
                <a:cs typeface="Arial"/>
              </a:rPr>
              <a:t>Performance and Billing Optimization</a:t>
            </a:r>
            <a:endParaRPr lang="en-US" sz="900" b="1" dirty="0">
              <a:solidFill>
                <a:srgbClr val="4472C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/>
              <a:buChar char="•"/>
            </a:pPr>
            <a:endParaRPr lang="en-US" sz="900" dirty="0">
              <a:highlight>
                <a:srgbClr val="FFFF00"/>
              </a:highligh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ounded Rectangle 7">
            <a:extLst>
              <a:ext uri="{FF2B5EF4-FFF2-40B4-BE49-F238E27FC236}">
                <a16:creationId xmlns:a16="http://schemas.microsoft.com/office/drawing/2014/main" id="{FC087157-93A7-F0A9-138B-15441E840071}"/>
              </a:ext>
            </a:extLst>
          </p:cNvPr>
          <p:cNvSpPr/>
          <p:nvPr/>
        </p:nvSpPr>
        <p:spPr>
          <a:xfrm>
            <a:off x="9129460" y="540576"/>
            <a:ext cx="2938882" cy="328797"/>
          </a:xfrm>
          <a:prstGeom prst="roundRect">
            <a:avLst>
              <a:gd name="adj" fmla="val 6294"/>
            </a:avLst>
          </a:prstGeom>
          <a:solidFill>
            <a:srgbClr val="2069E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D0B9C6A-EF74-666E-95AD-85FB4E90EC31}"/>
              </a:ext>
            </a:extLst>
          </p:cNvPr>
          <p:cNvSpPr/>
          <p:nvPr/>
        </p:nvSpPr>
        <p:spPr>
          <a:xfrm>
            <a:off x="9565324" y="555749"/>
            <a:ext cx="207082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Advanced Networking</a:t>
            </a:r>
            <a:endParaRPr lang="en-US" sz="14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Rounded Rectangle 13">
            <a:extLst>
              <a:ext uri="{FF2B5EF4-FFF2-40B4-BE49-F238E27FC236}">
                <a16:creationId xmlns:a16="http://schemas.microsoft.com/office/drawing/2014/main" id="{ABCAD9D9-026E-6426-C745-4DC3D589347A}"/>
              </a:ext>
            </a:extLst>
          </p:cNvPr>
          <p:cNvSpPr/>
          <p:nvPr/>
        </p:nvSpPr>
        <p:spPr>
          <a:xfrm>
            <a:off x="3197998" y="556038"/>
            <a:ext cx="2883695" cy="6199068"/>
          </a:xfrm>
          <a:prstGeom prst="roundRect">
            <a:avLst>
              <a:gd name="adj" fmla="val 6294"/>
            </a:avLst>
          </a:prstGeom>
          <a:noFill/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0A33480-8FCC-7DEF-F381-07FA7D2EFD3B}"/>
              </a:ext>
            </a:extLst>
          </p:cNvPr>
          <p:cNvSpPr/>
          <p:nvPr/>
        </p:nvSpPr>
        <p:spPr>
          <a:xfrm>
            <a:off x="3203329" y="875603"/>
            <a:ext cx="1595242" cy="5770811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r>
              <a:rPr lang="en-US" sz="900" b="1" dirty="0">
                <a:latin typeface="Arial"/>
                <a:cs typeface="Arial"/>
              </a:rPr>
              <a:t>CONTACT CENTER</a:t>
            </a:r>
            <a:endParaRPr lang="en-US" sz="900" b="1" i="0" dirty="0">
              <a:effectLst/>
              <a:latin typeface="Arial"/>
              <a:cs typeface="Arial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 dirty="0">
                <a:latin typeface="Arial"/>
                <a:cs typeface="Arial"/>
              </a:rPr>
              <a:t>Automatic Call Distribution (ACD)</a:t>
            </a:r>
            <a:endParaRPr lang="en-US" sz="900" b="0" i="0" dirty="0">
              <a:effectLst/>
              <a:latin typeface="Arial"/>
              <a:cs typeface="Arial"/>
            </a:endParaRP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en-US" sz="900" b="0" i="0" dirty="0">
                <a:effectLst/>
                <a:latin typeface="Arial"/>
                <a:cs typeface="Arial"/>
              </a:rPr>
              <a:t>APIs &amp; SDKs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 dirty="0">
                <a:latin typeface="Arial"/>
                <a:cs typeface="Arial"/>
              </a:rPr>
              <a:t>Branded Caller ID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en-US" sz="900" b="0" i="0" dirty="0">
                <a:effectLst/>
                <a:latin typeface="Arial"/>
                <a:cs typeface="Arial"/>
              </a:rPr>
              <a:t>Call and Screen Recording</a:t>
            </a:r>
            <a:endParaRPr lang="en-US" sz="900" dirty="0">
              <a:latin typeface="Arial"/>
              <a:cs typeface="Arial"/>
            </a:endParaRP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en-US" sz="900" b="0" i="0" dirty="0">
                <a:effectLst/>
                <a:latin typeface="Arial"/>
                <a:cs typeface="Arial"/>
              </a:rPr>
              <a:t>CRM/ERP Integrations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 b="0" i="0" dirty="0">
                <a:effectLst/>
                <a:latin typeface="Arial"/>
                <a:cs typeface="Arial"/>
              </a:rPr>
              <a:t>Dialers</a:t>
            </a:r>
            <a:r>
              <a:rPr lang="en-US" sz="900" dirty="0">
                <a:latin typeface="Arial"/>
                <a:cs typeface="Arial"/>
              </a:rPr>
              <a:t> (Preview, Power, Predictive)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en-US" sz="900" b="0" i="0" dirty="0">
                <a:effectLst/>
                <a:latin typeface="Arial"/>
                <a:cs typeface="Arial"/>
              </a:rPr>
              <a:t>Inbound/Outbound/ Blended</a:t>
            </a:r>
            <a:endParaRPr lang="en-US" sz="900" dirty="0">
              <a:latin typeface="Arial"/>
              <a:cs typeface="Arial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 b="0" i="0" dirty="0">
                <a:effectLst/>
                <a:latin typeface="Arial"/>
                <a:cs typeface="Arial"/>
              </a:rPr>
              <a:t>Interactive Voice Response</a:t>
            </a:r>
            <a:r>
              <a:rPr lang="en-US" sz="900" dirty="0">
                <a:latin typeface="Arial"/>
                <a:cs typeface="Arial"/>
              </a:rPr>
              <a:t> (IVR)</a:t>
            </a:r>
            <a:endParaRPr lang="en-US" sz="900" b="0" i="0" dirty="0">
              <a:effectLst/>
              <a:latin typeface="Arial"/>
              <a:cs typeface="Arial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 b="0" i="0" dirty="0">
                <a:effectLst/>
                <a:latin typeface="Arial"/>
                <a:cs typeface="Arial"/>
              </a:rPr>
              <a:t>Omnichannel &amp; Digital</a:t>
            </a:r>
            <a:r>
              <a:rPr lang="en-US" sz="900" dirty="0">
                <a:latin typeface="Arial"/>
                <a:cs typeface="Arial"/>
              </a:rPr>
              <a:t> </a:t>
            </a:r>
            <a:r>
              <a:rPr lang="en-US" sz="900" b="0" i="0" dirty="0">
                <a:effectLst/>
                <a:latin typeface="Arial"/>
                <a:cs typeface="Arial"/>
              </a:rPr>
              <a:t>Engagement</a:t>
            </a:r>
            <a:endParaRPr lang="en-US" sz="900" dirty="0">
              <a:latin typeface="Arial"/>
              <a:cs typeface="Arial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 b="0" i="0" dirty="0">
                <a:effectLst/>
                <a:latin typeface="Arial"/>
                <a:cs typeface="Arial"/>
              </a:rPr>
              <a:t>Voice, Email, Chat, Mobile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 b="0" i="0" dirty="0">
                <a:effectLst/>
                <a:latin typeface="Arial"/>
                <a:cs typeface="Arial"/>
              </a:rPr>
              <a:t>Social, SMS/Text, Video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 b="0" i="0" dirty="0">
                <a:effectLst/>
                <a:latin typeface="Arial"/>
                <a:cs typeface="Arial"/>
              </a:rPr>
              <a:t>Reporting, Analytics &amp; BI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 b="0" i="0" dirty="0">
                <a:effectLst/>
                <a:latin typeface="Arial"/>
                <a:cs typeface="Arial"/>
              </a:rPr>
              <a:t>Self-Service</a:t>
            </a:r>
            <a:endParaRPr lang="en-US" sz="900" dirty="0">
              <a:latin typeface="Arial"/>
              <a:cs typeface="Arial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 b="0" i="0" dirty="0">
                <a:effectLst/>
                <a:latin typeface="Arial"/>
                <a:cs typeface="Arial"/>
              </a:rPr>
              <a:t>UC Integrations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900" b="1" i="0">
                <a:effectLst/>
                <a:latin typeface="Arial"/>
                <a:cs typeface="Arial"/>
              </a:rPr>
              <a:t>BUSINESS PROCESS OUTSOURCING</a:t>
            </a:r>
          </a:p>
          <a:p>
            <a:endParaRPr lang="en-US" sz="9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900" b="1" dirty="0">
                <a:latin typeface="Arial"/>
                <a:cs typeface="Arial"/>
              </a:rPr>
              <a:t>EMPLOYEE ENGAGEMENT</a:t>
            </a:r>
            <a:endParaRPr lang="en-US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,Sans-Serif"/>
              <a:buChar char="•"/>
            </a:pP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Gamification</a:t>
            </a:r>
          </a:p>
          <a:p>
            <a:pPr marL="171450" indent="-171450">
              <a:buFont typeface="Arial,Sans-Serif"/>
              <a:buChar char="•"/>
            </a:pPr>
            <a:r>
              <a:rPr lang="en-US" sz="900" dirty="0">
                <a:latin typeface="Arial"/>
                <a:cs typeface="Arial"/>
              </a:rPr>
              <a:t>Workforce </a:t>
            </a:r>
            <a:r>
              <a:rPr lang="en-US" sz="900" dirty="0" err="1">
                <a:latin typeface="Arial"/>
                <a:cs typeface="Arial"/>
              </a:rPr>
              <a:t>Mgmt</a:t>
            </a:r>
            <a:endParaRPr lang="en-US" sz="900" dirty="0">
              <a:latin typeface="Arial"/>
              <a:cs typeface="Arial"/>
            </a:endParaRPr>
          </a:p>
          <a:p>
            <a:pPr marL="171450" indent="-171450">
              <a:buFont typeface="Arial,Sans-Serif"/>
              <a:buChar char="•"/>
            </a:pP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Workforce Optimization</a:t>
            </a:r>
          </a:p>
          <a:p>
            <a:pPr marL="171450" indent="-171450">
              <a:buFont typeface="Arial,Sans-Serif"/>
              <a:buChar char="•"/>
            </a:pPr>
            <a:endParaRPr lang="en-US" sz="900" dirty="0">
              <a:latin typeface="Arial"/>
              <a:cs typeface="Arial"/>
            </a:endParaRPr>
          </a:p>
          <a:p>
            <a:r>
              <a:rPr lang="en-US" sz="900" b="1" dirty="0">
                <a:latin typeface="Arial"/>
                <a:cs typeface="Arial"/>
              </a:rPr>
              <a:t>KNOWLEDGE MGMT,</a:t>
            </a:r>
            <a:endParaRPr lang="en-US" sz="900" dirty="0">
              <a:latin typeface="Arial"/>
              <a:cs typeface="Arial"/>
            </a:endParaRPr>
          </a:p>
          <a:p>
            <a:r>
              <a:rPr lang="en-US" sz="900" b="1" dirty="0">
                <a:latin typeface="Arial"/>
                <a:cs typeface="Arial"/>
              </a:rPr>
              <a:t>QUALITY MGMT &amp; ASSURANCE</a:t>
            </a:r>
            <a:endParaRPr lang="en-US" sz="900" dirty="0">
              <a:latin typeface="Arial"/>
              <a:cs typeface="Arial"/>
            </a:endParaRPr>
          </a:p>
          <a:p>
            <a:pPr marL="171450" indent="-171450">
              <a:buFont typeface="Arial,Sans-Serif"/>
              <a:buChar char="•"/>
            </a:pPr>
            <a:r>
              <a:rPr lang="en-US" sz="900" dirty="0">
                <a:latin typeface="Arial"/>
                <a:cs typeface="Arial"/>
              </a:rPr>
              <a:t>Agent Coaching &amp; Performance</a:t>
            </a:r>
          </a:p>
          <a:p>
            <a:pPr marL="171450" indent="-171450">
              <a:buFont typeface="Arial,Sans-Serif"/>
              <a:buChar char="•"/>
            </a:pPr>
            <a:r>
              <a:rPr lang="en-US" sz="900" dirty="0">
                <a:latin typeface="Arial"/>
                <a:cs typeface="Arial"/>
              </a:rPr>
              <a:t>Compliance &amp; Monitoring</a:t>
            </a:r>
            <a:endParaRPr lang="en-US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9E83F27E-6BE6-8BF4-68A3-4ADF19F8A00D}"/>
              </a:ext>
            </a:extLst>
          </p:cNvPr>
          <p:cNvSpPr/>
          <p:nvPr/>
        </p:nvSpPr>
        <p:spPr>
          <a:xfrm>
            <a:off x="4691578" y="880583"/>
            <a:ext cx="1313221" cy="5632311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r>
              <a:rPr lang="en-US" sz="900" b="1" dirty="0">
                <a:latin typeface="Arial"/>
                <a:cs typeface="Arial"/>
              </a:rPr>
              <a:t>COMPLIANCE CONSULTING &amp; IMPLEMENTATION</a:t>
            </a:r>
            <a:endParaRPr lang="en-US" sz="900" dirty="0">
              <a:latin typeface="Arial"/>
              <a:cs typeface="Arial"/>
            </a:endParaRPr>
          </a:p>
          <a:p>
            <a:endParaRPr lang="en-US" sz="900" dirty="0">
              <a:latin typeface="Arial"/>
              <a:cs typeface="Arial"/>
            </a:endParaRPr>
          </a:p>
          <a:p>
            <a:r>
              <a:rPr lang="en-US" sz="900" b="1" dirty="0">
                <a:latin typeface="Arial"/>
                <a:cs typeface="Arial"/>
              </a:rPr>
              <a:t>CRM INTEGRATORS &amp; LICENSES</a:t>
            </a:r>
            <a:endParaRPr lang="en-US" dirty="0">
              <a:latin typeface="Calibri" panose="020F0502020204030204"/>
              <a:ea typeface="Calibri" panose="020F0502020204030204"/>
              <a:cs typeface="Calibri" panose="020F0502020204030204"/>
            </a:endParaRPr>
          </a:p>
          <a:p>
            <a:endParaRPr lang="en-US" sz="900" b="1" dirty="0">
              <a:latin typeface="Arial"/>
              <a:cs typeface="Arial"/>
            </a:endParaRPr>
          </a:p>
          <a:p>
            <a:r>
              <a:rPr lang="en-US" sz="900" b="1" dirty="0">
                <a:latin typeface="Arial"/>
                <a:cs typeface="Arial"/>
              </a:rPr>
              <a:t>ROBOTIC</a:t>
            </a:r>
            <a:r>
              <a:rPr lang="en-US" sz="900" b="1" i="0" dirty="0">
                <a:effectLst/>
                <a:latin typeface="Arial"/>
                <a:cs typeface="Arial"/>
              </a:rPr>
              <a:t> PROCESS AUTOMATION (RPA)</a:t>
            </a:r>
            <a:endParaRPr lang="en-US" dirty="0">
              <a:ea typeface="Calibri"/>
              <a:cs typeface="Calibri"/>
            </a:endParaRPr>
          </a:p>
          <a:p>
            <a:endParaRPr lang="en-US" sz="900" b="1" dirty="0">
              <a:latin typeface="Arial"/>
              <a:cs typeface="Arial"/>
            </a:endParaRPr>
          </a:p>
          <a:p>
            <a:r>
              <a:rPr lang="en-US" sz="900" b="1" dirty="0" err="1">
                <a:latin typeface="Arial"/>
                <a:cs typeface="Arial"/>
              </a:rPr>
              <a:t>UCaaS</a:t>
            </a:r>
            <a:endParaRPr lang="en-US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,Sans-Serif"/>
              <a:buChar char="•"/>
            </a:pPr>
            <a:r>
              <a:rPr lang="en-US" sz="900" dirty="0">
                <a:latin typeface="Arial"/>
                <a:cs typeface="Arial"/>
              </a:rPr>
              <a:t>Voice and Video Calling</a:t>
            </a:r>
          </a:p>
          <a:p>
            <a:pPr marL="264795" lvl="1" indent="-171450">
              <a:buFont typeface="Arial,Sans-Serif"/>
              <a:buChar char="•"/>
            </a:pPr>
            <a:r>
              <a:rPr lang="en-US" sz="900" dirty="0">
                <a:latin typeface="Arial"/>
                <a:cs typeface="Arial"/>
              </a:rPr>
              <a:t>Call forwarding</a:t>
            </a:r>
          </a:p>
          <a:p>
            <a:pPr marL="264795" lvl="1" indent="-171450">
              <a:buFont typeface="Arial,Sans-Serif"/>
              <a:buChar char="•"/>
            </a:pPr>
            <a:r>
              <a:rPr lang="en-US" sz="900" dirty="0">
                <a:latin typeface="Arial"/>
                <a:cs typeface="Arial"/>
              </a:rPr>
              <a:t>Voicemail</a:t>
            </a:r>
          </a:p>
          <a:p>
            <a:pPr marL="264795" lvl="1" indent="-171450">
              <a:buFont typeface="Arial,Sans-Serif"/>
              <a:buChar char="•"/>
            </a:pPr>
            <a:r>
              <a:rPr lang="en-US" sz="900" dirty="0">
                <a:latin typeface="Arial"/>
                <a:cs typeface="Arial"/>
              </a:rPr>
              <a:t>Caller ID</a:t>
            </a:r>
          </a:p>
          <a:p>
            <a:pPr marL="171450" indent="-171450">
              <a:buFont typeface="Arial,Sans-Serif"/>
              <a:buChar char="•"/>
            </a:pPr>
            <a:r>
              <a:rPr lang="en-US" sz="900" dirty="0">
                <a:latin typeface="Arial"/>
                <a:cs typeface="Arial"/>
              </a:rPr>
              <a:t>Messaging and Chat</a:t>
            </a:r>
          </a:p>
          <a:p>
            <a:pPr marL="171450" indent="-171450">
              <a:buFont typeface="Arial,Sans-Serif"/>
              <a:buChar char="•"/>
            </a:pPr>
            <a:r>
              <a:rPr lang="en-US" sz="900" dirty="0">
                <a:latin typeface="Arial"/>
                <a:cs typeface="Arial"/>
              </a:rPr>
              <a:t>Conferencing</a:t>
            </a:r>
          </a:p>
          <a:p>
            <a:pPr marL="171450" indent="-171450">
              <a:buFont typeface="Arial,Sans-Serif"/>
              <a:buChar char="•"/>
            </a:pPr>
            <a:r>
              <a:rPr lang="en-US" sz="900" dirty="0">
                <a:latin typeface="Arial"/>
                <a:cs typeface="Arial"/>
              </a:rPr>
              <a:t>Collaboration Tools</a:t>
            </a:r>
          </a:p>
          <a:p>
            <a:pPr marL="171450" indent="-171450">
              <a:buFont typeface="Arial,Sans-Serif"/>
              <a:buChar char="•"/>
            </a:pPr>
            <a:r>
              <a:rPr lang="en-US" sz="900" dirty="0">
                <a:latin typeface="Arial"/>
                <a:cs typeface="Arial"/>
              </a:rPr>
              <a:t>Presence</a:t>
            </a:r>
          </a:p>
          <a:p>
            <a:pPr marL="171450" indent="-171450">
              <a:buFont typeface="Arial,Sans-Serif"/>
              <a:buChar char="•"/>
            </a:pPr>
            <a:r>
              <a:rPr lang="en-US" sz="900" dirty="0">
                <a:latin typeface="Arial"/>
                <a:cs typeface="Arial"/>
              </a:rPr>
              <a:t>Mobile Access</a:t>
            </a:r>
          </a:p>
          <a:p>
            <a:pPr marL="171450" indent="-171450">
              <a:buFont typeface="Arial,Sans-Serif"/>
              <a:buChar char="•"/>
            </a:pPr>
            <a:r>
              <a:rPr lang="en-US" sz="900" dirty="0">
                <a:latin typeface="Arial"/>
                <a:cs typeface="Arial"/>
              </a:rPr>
              <a:t>Integrations (CRM, </a:t>
            </a:r>
            <a:r>
              <a:rPr lang="en-US" sz="900" dirty="0" err="1">
                <a:latin typeface="Arial"/>
                <a:cs typeface="Arial"/>
              </a:rPr>
              <a:t>etc</a:t>
            </a:r>
            <a:r>
              <a:rPr lang="en-US" sz="900" dirty="0">
                <a:latin typeface="Arial"/>
                <a:cs typeface="Arial"/>
              </a:rPr>
              <a:t>)</a:t>
            </a:r>
          </a:p>
          <a:p>
            <a:pPr marL="171450" indent="-171450" algn="l">
              <a:buFont typeface="Arial,Sans-Serif"/>
              <a:buChar char="•"/>
            </a:pPr>
            <a:r>
              <a:rPr lang="en-US" sz="900" dirty="0" err="1">
                <a:latin typeface="Arial" panose="020B0604020202020204" pitchFamily="34" charset="0"/>
                <a:cs typeface="Arial" panose="020B0604020202020204" pitchFamily="34" charset="0"/>
              </a:rPr>
              <a:t>CPaaS</a:t>
            </a:r>
            <a:endParaRPr lang="en-US" dirty="0"/>
          </a:p>
          <a:p>
            <a:pPr marL="171450" indent="-171450">
              <a:buFont typeface="Arial,Sans-Serif"/>
              <a:buChar char="•"/>
            </a:pPr>
            <a:endParaRPr lang="en-US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900" b="1" dirty="0">
                <a:latin typeface="Arial"/>
                <a:cs typeface="Arial"/>
              </a:rPr>
              <a:t>PREMISES SYSTEMS</a:t>
            </a:r>
            <a:endParaRPr lang="en-US" sz="900" dirty="0">
              <a:latin typeface="Arial"/>
              <a:cs typeface="Arial"/>
            </a:endParaRPr>
          </a:p>
          <a:p>
            <a:pPr marL="171450" indent="-171450">
              <a:buFont typeface="Arial,Sans-Serif"/>
              <a:buChar char="•"/>
            </a:pPr>
            <a:r>
              <a:rPr lang="en-US" sz="900" dirty="0">
                <a:latin typeface="Arial"/>
                <a:cs typeface="Arial"/>
              </a:rPr>
              <a:t>Prem as-a-Service</a:t>
            </a:r>
          </a:p>
          <a:p>
            <a:pPr marL="171450" indent="-171450">
              <a:buFont typeface="Arial,Sans-Serif"/>
              <a:buChar char="•"/>
            </a:pPr>
            <a:r>
              <a:rPr lang="en-US" sz="900" dirty="0">
                <a:latin typeface="Arial"/>
                <a:cs typeface="Arial"/>
              </a:rPr>
              <a:t>SIP Trunks</a:t>
            </a:r>
          </a:p>
          <a:p>
            <a:pPr marL="171450" indent="-171450">
              <a:buFont typeface="Arial,Sans-Serif"/>
              <a:buChar char="•"/>
            </a:pPr>
            <a:endParaRPr lang="en-US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en-US" sz="900" b="1" i="0" dirty="0">
                <a:solidFill>
                  <a:srgbClr val="2069E1"/>
                </a:solidFill>
                <a:effectLst/>
                <a:latin typeface="Arial"/>
                <a:cs typeface="Arial"/>
              </a:rPr>
              <a:t>AI</a:t>
            </a:r>
          </a:p>
          <a:p>
            <a:pPr marL="173355" indent="-173355">
              <a:buFont typeface="Arial" panose="020B0604020202020204" pitchFamily="34" charset="0"/>
              <a:buChar char="•"/>
            </a:pPr>
            <a:r>
              <a:rPr lang="en-US" sz="900" b="1" dirty="0">
                <a:solidFill>
                  <a:srgbClr val="2069E1"/>
                </a:solidFill>
                <a:latin typeface="Arial"/>
                <a:cs typeface="Arial"/>
              </a:rPr>
              <a:t>Conversational</a:t>
            </a:r>
            <a:r>
              <a:rPr lang="en-US" sz="900" b="1" i="0" dirty="0">
                <a:solidFill>
                  <a:srgbClr val="2069E1"/>
                </a:solidFill>
                <a:effectLst/>
                <a:latin typeface="Arial"/>
                <a:cs typeface="Arial"/>
              </a:rPr>
              <a:t> AI &amp; Chatbots</a:t>
            </a:r>
            <a:endParaRPr lang="en-US" sz="900" b="1">
              <a:solidFill>
                <a:srgbClr val="2069E1"/>
              </a:solidFill>
              <a:ea typeface="Calibri" panose="020F0502020204030204"/>
              <a:cs typeface="Calibri" panose="020F0502020204030204"/>
            </a:endParaRPr>
          </a:p>
          <a:p>
            <a:pPr marL="173355" indent="-173355">
              <a:buFont typeface="Arial" panose="020B0604020202020204" pitchFamily="34" charset="0"/>
              <a:buChar char="•"/>
            </a:pPr>
            <a:r>
              <a:rPr lang="en-US" sz="900" b="1" dirty="0">
                <a:solidFill>
                  <a:srgbClr val="2069E1"/>
                </a:solidFill>
                <a:latin typeface="Arial"/>
                <a:cs typeface="Arial"/>
              </a:rPr>
              <a:t>Generative AI</a:t>
            </a:r>
            <a:endParaRPr lang="en-US" sz="900" b="1" i="0" dirty="0">
              <a:solidFill>
                <a:srgbClr val="2069E1"/>
              </a:solidFill>
              <a:effectLst/>
              <a:latin typeface="Arial"/>
              <a:cs typeface="Arial"/>
            </a:endParaRPr>
          </a:p>
          <a:p>
            <a:pPr marL="173355" indent="-173355">
              <a:buFont typeface="Arial" panose="020B0604020202020204" pitchFamily="34" charset="0"/>
              <a:buChar char="•"/>
            </a:pPr>
            <a:r>
              <a:rPr lang="en-US" sz="900" b="1" i="0" dirty="0">
                <a:solidFill>
                  <a:srgbClr val="2069E1"/>
                </a:solidFill>
                <a:effectLst/>
                <a:latin typeface="Arial"/>
                <a:cs typeface="Arial"/>
              </a:rPr>
              <a:t>Real-Time </a:t>
            </a:r>
            <a:r>
              <a:rPr lang="en-US" sz="900" b="1" dirty="0">
                <a:solidFill>
                  <a:srgbClr val="2069E1"/>
                </a:solidFill>
                <a:latin typeface="Arial"/>
                <a:cs typeface="Arial"/>
              </a:rPr>
              <a:t>Agent Assist</a:t>
            </a:r>
          </a:p>
          <a:p>
            <a:pPr marL="173355" indent="-173355">
              <a:buFont typeface="Arial" panose="020B0604020202020204" pitchFamily="34" charset="0"/>
              <a:buChar char="•"/>
            </a:pPr>
            <a:r>
              <a:rPr lang="en-US" sz="900" b="1" i="0" dirty="0">
                <a:solidFill>
                  <a:srgbClr val="2069E1"/>
                </a:solidFill>
                <a:effectLst/>
                <a:latin typeface="Arial"/>
                <a:cs typeface="Arial"/>
              </a:rPr>
              <a:t>Virtual Assistants</a:t>
            </a:r>
          </a:p>
        </p:txBody>
      </p:sp>
      <p:sp>
        <p:nvSpPr>
          <p:cNvPr id="17" name="Rounded Rectangle 16">
            <a:extLst>
              <a:ext uri="{FF2B5EF4-FFF2-40B4-BE49-F238E27FC236}">
                <a16:creationId xmlns:a16="http://schemas.microsoft.com/office/drawing/2014/main" id="{ACC1E56C-AA10-5CDD-72C4-01866AEBC1D6}"/>
              </a:ext>
            </a:extLst>
          </p:cNvPr>
          <p:cNvSpPr/>
          <p:nvPr/>
        </p:nvSpPr>
        <p:spPr>
          <a:xfrm>
            <a:off x="3187286" y="540576"/>
            <a:ext cx="2902422" cy="323717"/>
          </a:xfrm>
          <a:prstGeom prst="roundRect">
            <a:avLst>
              <a:gd name="adj" fmla="val 6294"/>
            </a:avLst>
          </a:prstGeom>
          <a:solidFill>
            <a:srgbClr val="2069E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54A1F97D-8A2E-4B15-8209-199D080CA3DC}"/>
              </a:ext>
            </a:extLst>
          </p:cNvPr>
          <p:cNvSpPr/>
          <p:nvPr/>
        </p:nvSpPr>
        <p:spPr>
          <a:xfrm>
            <a:off x="3653369" y="580650"/>
            <a:ext cx="2070826" cy="307777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en-US" sz="1400" b="1">
                <a:solidFill>
                  <a:schemeClr val="bg1"/>
                </a:solidFill>
                <a:latin typeface="Arial"/>
                <a:cs typeface="Arial"/>
              </a:rPr>
              <a:t>Customer Experience</a:t>
            </a:r>
            <a:endParaRPr lang="en-US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2E8859E8-A6A2-74C1-34AE-E4AF47246202}"/>
              </a:ext>
            </a:extLst>
          </p:cNvPr>
          <p:cNvSpPr txBox="1"/>
          <p:nvPr/>
        </p:nvSpPr>
        <p:spPr>
          <a:xfrm>
            <a:off x="3361115" y="96693"/>
            <a:ext cx="5469770" cy="40011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2000" b="1" dirty="0">
                <a:latin typeface="Arial"/>
                <a:cs typeface="Arial"/>
              </a:rPr>
              <a:t>Technology Solution Map</a:t>
            </a:r>
            <a:endParaRPr lang="en-US" dirty="0"/>
          </a:p>
        </p:txBody>
      </p:sp>
      <p:sp>
        <p:nvSpPr>
          <p:cNvPr id="20" name="Rounded Rectangle 19">
            <a:extLst>
              <a:ext uri="{FF2B5EF4-FFF2-40B4-BE49-F238E27FC236}">
                <a16:creationId xmlns:a16="http://schemas.microsoft.com/office/drawing/2014/main" id="{23A5152D-126B-CF09-6FC7-94681D9103A3}"/>
              </a:ext>
            </a:extLst>
          </p:cNvPr>
          <p:cNvSpPr/>
          <p:nvPr/>
        </p:nvSpPr>
        <p:spPr>
          <a:xfrm>
            <a:off x="116718" y="587033"/>
            <a:ext cx="2994999" cy="3228123"/>
          </a:xfrm>
          <a:prstGeom prst="roundRect">
            <a:avLst>
              <a:gd name="adj" fmla="val 6294"/>
            </a:avLst>
          </a:prstGeom>
          <a:noFill/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608B29CA-7D36-9B49-8C3E-E028310CC58D}"/>
              </a:ext>
            </a:extLst>
          </p:cNvPr>
          <p:cNvSpPr/>
          <p:nvPr/>
        </p:nvSpPr>
        <p:spPr>
          <a:xfrm>
            <a:off x="116358" y="903146"/>
            <a:ext cx="1501407" cy="2862322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r>
              <a:rPr lang="en-US" sz="900" b="1">
                <a:latin typeface="Arial"/>
                <a:cs typeface="Arial"/>
              </a:rPr>
              <a:t>IDENTIFY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>
                <a:latin typeface="Arial"/>
                <a:cs typeface="Arial"/>
              </a:rPr>
              <a:t>Virtual CISO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>
                <a:latin typeface="Arial"/>
                <a:cs typeface="Arial"/>
              </a:rPr>
              <a:t>Vulnerability Assess.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>
                <a:latin typeface="Arial"/>
                <a:cs typeface="Arial"/>
              </a:rPr>
              <a:t>Penetration Test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>
                <a:latin typeface="Arial"/>
                <a:cs typeface="Arial"/>
              </a:rPr>
              <a:t>Government Risk Compliance </a:t>
            </a:r>
            <a:endParaRPr lang="en-US" sz="9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>
                <a:latin typeface="Arial"/>
                <a:cs typeface="Arial"/>
              </a:rPr>
              <a:t>Security Awareness Training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9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900" b="1">
                <a:latin typeface="Arial"/>
                <a:cs typeface="Arial"/>
              </a:rPr>
              <a:t>PROTECT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>
                <a:latin typeface="Arial"/>
                <a:cs typeface="Arial"/>
              </a:rPr>
              <a:t>Managed Firewall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>
                <a:latin typeface="Arial"/>
                <a:cs typeface="Arial"/>
              </a:rPr>
              <a:t>Web App Security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>
                <a:latin typeface="Arial"/>
                <a:cs typeface="Arial"/>
              </a:rPr>
              <a:t>Email Security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>
                <a:latin typeface="Arial"/>
                <a:cs typeface="Arial"/>
              </a:rPr>
              <a:t>Endpoint Protection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>
                <a:latin typeface="Arial"/>
                <a:cs typeface="Arial"/>
              </a:rPr>
              <a:t>Managed Cloud FW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>
                <a:latin typeface="Arial"/>
                <a:cs typeface="Arial"/>
              </a:rPr>
              <a:t>Data Loss Prevention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>
                <a:latin typeface="Arial"/>
                <a:cs typeface="Arial"/>
              </a:rPr>
              <a:t>Zero-Trust Framework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>
                <a:latin typeface="Arial"/>
                <a:cs typeface="Arial"/>
              </a:rPr>
              <a:t>Patch </a:t>
            </a:r>
            <a:r>
              <a:rPr lang="en-US" sz="900" err="1">
                <a:latin typeface="Arial"/>
                <a:cs typeface="Arial"/>
              </a:rPr>
              <a:t>Mgmt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>
                <a:latin typeface="Arial"/>
                <a:cs typeface="Arial"/>
              </a:rPr>
              <a:t>Identity &amp; Access </a:t>
            </a:r>
            <a:r>
              <a:rPr lang="en-US" sz="900" err="1">
                <a:latin typeface="Arial"/>
                <a:cs typeface="Arial"/>
              </a:rPr>
              <a:t>Mgmt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1BA5DF67-AE69-CA04-16EB-FD98D4BAEE38}"/>
              </a:ext>
            </a:extLst>
          </p:cNvPr>
          <p:cNvSpPr/>
          <p:nvPr/>
        </p:nvSpPr>
        <p:spPr>
          <a:xfrm>
            <a:off x="1566148" y="903064"/>
            <a:ext cx="1556125" cy="2862322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r>
              <a:rPr lang="en-US" sz="900" b="1" dirty="0">
                <a:latin typeface="Arial"/>
                <a:cs typeface="Arial"/>
              </a:rPr>
              <a:t>DETECT</a:t>
            </a:r>
            <a:endParaRPr lang="en-US" sz="900" dirty="0">
              <a:latin typeface="Arial"/>
              <a:cs typeface="Arial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 dirty="0">
                <a:latin typeface="Arial"/>
                <a:cs typeface="Arial"/>
              </a:rPr>
              <a:t>Log </a:t>
            </a:r>
            <a:r>
              <a:rPr lang="en-US" sz="900" dirty="0" err="1">
                <a:latin typeface="Arial"/>
                <a:cs typeface="Arial"/>
              </a:rPr>
              <a:t>Mgmt</a:t>
            </a:r>
            <a:r>
              <a:rPr lang="en-US" sz="900" dirty="0">
                <a:latin typeface="Arial"/>
                <a:cs typeface="Arial"/>
              </a:rPr>
              <a:t> (SIEM)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 dirty="0">
                <a:latin typeface="Arial"/>
                <a:cs typeface="Arial"/>
              </a:rPr>
              <a:t>Machine Learning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 dirty="0">
                <a:latin typeface="Arial"/>
                <a:cs typeface="Arial"/>
              </a:rPr>
              <a:t>Intrusion Detection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 dirty="0">
                <a:latin typeface="Arial"/>
                <a:cs typeface="Arial"/>
              </a:rPr>
              <a:t>Intrusion Prevention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 dirty="0">
                <a:latin typeface="Arial"/>
                <a:cs typeface="Arial"/>
              </a:rPr>
              <a:t>SOC as a Service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9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900" b="1" dirty="0">
                <a:latin typeface="Arial"/>
                <a:cs typeface="Arial"/>
              </a:rPr>
              <a:t>RESPOND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 dirty="0">
                <a:latin typeface="Arial"/>
                <a:cs typeface="Arial"/>
              </a:rPr>
              <a:t>Incident Response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 dirty="0">
                <a:latin typeface="Arial"/>
                <a:cs typeface="Arial"/>
              </a:rPr>
              <a:t>Containment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 dirty="0">
                <a:latin typeface="Arial"/>
                <a:cs typeface="Arial"/>
              </a:rPr>
              <a:t>Eradication / Restore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900" b="1" dirty="0">
                <a:solidFill>
                  <a:srgbClr val="2069E1"/>
                </a:solidFill>
                <a:latin typeface="Arial"/>
                <a:cs typeface="Arial"/>
              </a:rPr>
              <a:t>AI</a:t>
            </a:r>
            <a:endParaRPr lang="en-US" sz="900" b="1">
              <a:solidFill>
                <a:srgbClr val="2069E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 b="1" dirty="0">
                <a:solidFill>
                  <a:srgbClr val="2069E1"/>
                </a:solidFill>
                <a:latin typeface="Arial"/>
                <a:ea typeface="Lato"/>
                <a:cs typeface="Arial"/>
              </a:rPr>
              <a:t>Attack Identification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 b="1" dirty="0">
                <a:solidFill>
                  <a:srgbClr val="2069E1"/>
                </a:solidFill>
                <a:latin typeface="Arial"/>
                <a:ea typeface="Lato"/>
                <a:cs typeface="Arial"/>
              </a:rPr>
              <a:t>Rapid Response 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 b="1" dirty="0">
                <a:solidFill>
                  <a:srgbClr val="2069E1"/>
                </a:solidFill>
                <a:latin typeface="Arial"/>
                <a:ea typeface="Lato"/>
                <a:cs typeface="Arial"/>
              </a:rPr>
              <a:t>Social Engineering Detection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 b="1" dirty="0">
                <a:solidFill>
                  <a:srgbClr val="2069E1"/>
                </a:solidFill>
                <a:latin typeface="Arial"/>
                <a:ea typeface="Lato"/>
                <a:cs typeface="Arial"/>
              </a:rPr>
              <a:t>Biometrics Auth. Systems</a:t>
            </a:r>
            <a:endParaRPr lang="en-US" sz="900" b="1" dirty="0">
              <a:solidFill>
                <a:srgbClr val="2069E1"/>
              </a:solidFill>
              <a:latin typeface="Arial"/>
              <a:cs typeface="Arial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900" dirty="0">
              <a:solidFill>
                <a:schemeClr val="accent1"/>
              </a:solidFill>
              <a:highlight>
                <a:srgbClr val="FFFF00"/>
              </a:highligh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Rounded Rectangle 22">
            <a:extLst>
              <a:ext uri="{FF2B5EF4-FFF2-40B4-BE49-F238E27FC236}">
                <a16:creationId xmlns:a16="http://schemas.microsoft.com/office/drawing/2014/main" id="{31D8EED7-CA2D-FE4C-0B92-DAA532C98370}"/>
              </a:ext>
            </a:extLst>
          </p:cNvPr>
          <p:cNvSpPr/>
          <p:nvPr/>
        </p:nvSpPr>
        <p:spPr>
          <a:xfrm>
            <a:off x="107380" y="546690"/>
            <a:ext cx="3016772" cy="328797"/>
          </a:xfrm>
          <a:prstGeom prst="roundRect">
            <a:avLst>
              <a:gd name="adj" fmla="val 6294"/>
            </a:avLst>
          </a:prstGeom>
          <a:solidFill>
            <a:srgbClr val="2069E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3BA79022-B2AB-7DA1-55D8-5887C6FBA8B9}"/>
              </a:ext>
            </a:extLst>
          </p:cNvPr>
          <p:cNvSpPr/>
          <p:nvPr/>
        </p:nvSpPr>
        <p:spPr>
          <a:xfrm>
            <a:off x="580353" y="567710"/>
            <a:ext cx="2070826" cy="307777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en-US" sz="1400" b="1">
                <a:solidFill>
                  <a:schemeClr val="bg1"/>
                </a:solidFill>
                <a:latin typeface="Arial"/>
                <a:cs typeface="Arial"/>
              </a:rPr>
              <a:t>Cybersecurity</a:t>
            </a:r>
            <a:endParaRPr lang="en-US" sz="14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Rounded Rectangle 24">
            <a:extLst>
              <a:ext uri="{FF2B5EF4-FFF2-40B4-BE49-F238E27FC236}">
                <a16:creationId xmlns:a16="http://schemas.microsoft.com/office/drawing/2014/main" id="{476E5EEC-FF2A-95D7-97F2-477C03AA5B63}"/>
              </a:ext>
            </a:extLst>
          </p:cNvPr>
          <p:cNvSpPr/>
          <p:nvPr/>
        </p:nvSpPr>
        <p:spPr>
          <a:xfrm>
            <a:off x="6210235" y="5400756"/>
            <a:ext cx="2858442" cy="1343495"/>
          </a:xfrm>
          <a:prstGeom prst="roundRect">
            <a:avLst>
              <a:gd name="adj" fmla="val 6294"/>
            </a:avLst>
          </a:prstGeom>
          <a:noFill/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ounded Rectangle 25">
            <a:extLst>
              <a:ext uri="{FF2B5EF4-FFF2-40B4-BE49-F238E27FC236}">
                <a16:creationId xmlns:a16="http://schemas.microsoft.com/office/drawing/2014/main" id="{1AB3599D-09F0-6637-A578-B68FB8BC5820}"/>
              </a:ext>
            </a:extLst>
          </p:cNvPr>
          <p:cNvSpPr/>
          <p:nvPr/>
        </p:nvSpPr>
        <p:spPr>
          <a:xfrm>
            <a:off x="6188433" y="5384413"/>
            <a:ext cx="2895704" cy="317738"/>
          </a:xfrm>
          <a:prstGeom prst="roundRect">
            <a:avLst>
              <a:gd name="adj" fmla="val 6294"/>
            </a:avLst>
          </a:prstGeom>
          <a:solidFill>
            <a:srgbClr val="2069E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F578566B-5C8F-64AA-4972-8F908E7C9771}"/>
              </a:ext>
            </a:extLst>
          </p:cNvPr>
          <p:cNvSpPr/>
          <p:nvPr/>
        </p:nvSpPr>
        <p:spPr>
          <a:xfrm>
            <a:off x="6557364" y="5379433"/>
            <a:ext cx="207082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Other</a:t>
            </a:r>
            <a:endParaRPr lang="en-US" sz="14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B67C8EA7-39E9-5534-43E8-9638113C02EF}"/>
              </a:ext>
            </a:extLst>
          </p:cNvPr>
          <p:cNvSpPr txBox="1"/>
          <p:nvPr/>
        </p:nvSpPr>
        <p:spPr>
          <a:xfrm>
            <a:off x="6245028" y="5691290"/>
            <a:ext cx="1543725" cy="1061829"/>
          </a:xfrm>
          <a:prstGeom prst="rect">
            <a:avLst/>
          </a:prstGeom>
          <a:noFill/>
        </p:spPr>
        <p:txBody>
          <a:bodyPr wrap="square" numCol="1">
            <a:spAutoFit/>
          </a:bodyPr>
          <a:lstStyle/>
          <a:p>
            <a:r>
              <a:rPr lang="en-US" sz="900" b="1">
                <a:latin typeface="Arial" panose="020B0604020202020204" pitchFamily="34" charset="0"/>
                <a:cs typeface="Arial" panose="020B0604020202020204" pitchFamily="34" charset="0"/>
              </a:rPr>
              <a:t>ANSWERING SVCS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>
                <a:latin typeface="Arial" panose="020B0604020202020204" pitchFamily="34" charset="0"/>
                <a:cs typeface="Arial" panose="020B0604020202020204" pitchFamily="34" charset="0"/>
              </a:rPr>
              <a:t>Ruby Receptionist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9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900" b="1">
                <a:latin typeface="Arial" panose="020B0604020202020204" pitchFamily="34" charset="0"/>
                <a:cs typeface="Arial" panose="020B0604020202020204" pitchFamily="34" charset="0"/>
              </a:rPr>
              <a:t>MARKETING SVCS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>
                <a:latin typeface="Arial" panose="020B0604020202020204" pitchFamily="34" charset="0"/>
                <a:cs typeface="Arial" panose="020B0604020202020204" pitchFamily="34" charset="0"/>
              </a:rPr>
              <a:t>Email Drip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>
                <a:latin typeface="Arial" panose="020B0604020202020204" pitchFamily="34" charset="0"/>
                <a:cs typeface="Arial" panose="020B0604020202020204" pitchFamily="34" charset="0"/>
              </a:rPr>
              <a:t>Website design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>
                <a:latin typeface="Arial" panose="020B0604020202020204" pitchFamily="34" charset="0"/>
                <a:cs typeface="Arial" panose="020B0604020202020204" pitchFamily="34" charset="0"/>
              </a:rPr>
              <a:t>Content creation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0EB30D69-1CBE-2E62-3693-01855ECD2BA2}"/>
              </a:ext>
            </a:extLst>
          </p:cNvPr>
          <p:cNvSpPr txBox="1"/>
          <p:nvPr/>
        </p:nvSpPr>
        <p:spPr>
          <a:xfrm>
            <a:off x="7618279" y="5684628"/>
            <a:ext cx="1403673" cy="10618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900" b="1">
                <a:latin typeface="Arial" panose="020B0604020202020204" pitchFamily="34" charset="0"/>
                <a:cs typeface="Arial" panose="020B0604020202020204" pitchFamily="34" charset="0"/>
              </a:rPr>
              <a:t>EXPENSE MGMT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>
                <a:latin typeface="Arial" panose="020B0604020202020204" pitchFamily="34" charset="0"/>
                <a:cs typeface="Arial" panose="020B0604020202020204" pitchFamily="34" charset="0"/>
              </a:rPr>
              <a:t>Wireline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>
                <a:latin typeface="Arial" panose="020B0604020202020204" pitchFamily="34" charset="0"/>
                <a:cs typeface="Arial" panose="020B0604020202020204" pitchFamily="34" charset="0"/>
              </a:rPr>
              <a:t>Mobility</a:t>
            </a:r>
            <a:r>
              <a:rPr lang="en-US" sz="900" b="1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900" b="1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900" b="1">
                <a:latin typeface="Arial" panose="020B0604020202020204" pitchFamily="34" charset="0"/>
                <a:cs typeface="Arial" panose="020B0604020202020204" pitchFamily="34" charset="0"/>
              </a:rPr>
              <a:t>PHYSICAL SECURITY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>
                <a:latin typeface="Arial" panose="020B0604020202020204" pitchFamily="34" charset="0"/>
                <a:cs typeface="Arial" panose="020B0604020202020204" pitchFamily="34" charset="0"/>
              </a:rPr>
              <a:t>Video Surveillance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>
                <a:latin typeface="Arial" panose="020B0604020202020204" pitchFamily="34" charset="0"/>
                <a:cs typeface="Arial" panose="020B0604020202020204" pitchFamily="34" charset="0"/>
              </a:rPr>
              <a:t>Access Cards</a:t>
            </a:r>
          </a:p>
        </p:txBody>
      </p:sp>
      <p:sp>
        <p:nvSpPr>
          <p:cNvPr id="30" name="Rounded Rectangle 29">
            <a:extLst>
              <a:ext uri="{FF2B5EF4-FFF2-40B4-BE49-F238E27FC236}">
                <a16:creationId xmlns:a16="http://schemas.microsoft.com/office/drawing/2014/main" id="{57D35B3A-7B8B-19CC-B3E2-7FC66F2225E7}"/>
              </a:ext>
            </a:extLst>
          </p:cNvPr>
          <p:cNvSpPr/>
          <p:nvPr/>
        </p:nvSpPr>
        <p:spPr>
          <a:xfrm>
            <a:off x="6191469" y="554183"/>
            <a:ext cx="2877280" cy="4755980"/>
          </a:xfrm>
          <a:prstGeom prst="roundRect">
            <a:avLst>
              <a:gd name="adj" fmla="val 6294"/>
            </a:avLst>
          </a:prstGeom>
          <a:noFill/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FC85B81A-E5B9-D04A-8EF8-0204408EB9B8}"/>
              </a:ext>
            </a:extLst>
          </p:cNvPr>
          <p:cNvSpPr/>
          <p:nvPr/>
        </p:nvSpPr>
        <p:spPr>
          <a:xfrm>
            <a:off x="6195296" y="858407"/>
            <a:ext cx="1453638" cy="4385816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r>
              <a:rPr lang="en-US" sz="900" b="1">
                <a:latin typeface="Arial"/>
                <a:cs typeface="Arial"/>
              </a:rPr>
              <a:t>CLOUD CONNECTIVITY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>
                <a:latin typeface="Arial"/>
                <a:cs typeface="Arial"/>
              </a:rPr>
              <a:t>Data Fabrics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>
                <a:latin typeface="Arial"/>
                <a:cs typeface="Arial"/>
              </a:rPr>
              <a:t>Public Cloud Connections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>
                <a:latin typeface="Arial"/>
                <a:cs typeface="Arial"/>
              </a:rPr>
              <a:t>AWS Direct Connects 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>
                <a:latin typeface="Arial"/>
                <a:cs typeface="Arial"/>
              </a:rPr>
              <a:t>AZURE Express Routes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>
                <a:latin typeface="Arial"/>
                <a:cs typeface="Arial"/>
              </a:rPr>
              <a:t>Oracle </a:t>
            </a:r>
            <a:r>
              <a:rPr lang="en-US" sz="900" err="1">
                <a:latin typeface="Arial"/>
                <a:cs typeface="Arial"/>
              </a:rPr>
              <a:t>FastConnects</a:t>
            </a:r>
            <a:r>
              <a:rPr lang="en-US" sz="900">
                <a:latin typeface="Arial"/>
                <a:cs typeface="Arial"/>
              </a:rPr>
              <a:t> </a:t>
            </a:r>
            <a:endParaRPr lang="en-US" sz="9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>
                <a:latin typeface="Arial"/>
                <a:cs typeface="Arial"/>
              </a:rPr>
              <a:t>CDN 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>
                <a:latin typeface="Arial"/>
                <a:cs typeface="Arial"/>
              </a:rPr>
              <a:t>SaaS platforms </a:t>
            </a:r>
            <a:endParaRPr lang="en-US" sz="9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9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900" b="1">
                <a:latin typeface="Arial"/>
                <a:cs typeface="Arial"/>
              </a:rPr>
              <a:t>INFRASTRUCTURE </a:t>
            </a:r>
            <a:endParaRPr lang="en-US" sz="900" b="1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>
                <a:latin typeface="Arial"/>
                <a:cs typeface="Arial"/>
              </a:rPr>
              <a:t>Data Center &amp; Cloud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>
                <a:latin typeface="Arial"/>
                <a:cs typeface="Arial"/>
              </a:rPr>
              <a:t>Public Cloud</a:t>
            </a:r>
          </a:p>
          <a:p>
            <a:pPr marL="264795" lvl="1" indent="-171450">
              <a:buFont typeface="Arial" panose="020B0604020202020204" pitchFamily="34" charset="0"/>
              <a:buChar char="•"/>
            </a:pPr>
            <a:r>
              <a:rPr lang="en-US" sz="900">
                <a:latin typeface="Arial"/>
                <a:cs typeface="Arial"/>
              </a:rPr>
              <a:t>AWS</a:t>
            </a:r>
          </a:p>
          <a:p>
            <a:pPr marL="264795" lvl="1" indent="-171450">
              <a:buFont typeface="Arial" panose="020B0604020202020204" pitchFamily="34" charset="0"/>
              <a:buChar char="•"/>
            </a:pPr>
            <a:r>
              <a:rPr lang="en-US" sz="900">
                <a:latin typeface="Arial"/>
                <a:cs typeface="Arial"/>
              </a:rPr>
              <a:t>AZURE</a:t>
            </a:r>
          </a:p>
          <a:p>
            <a:pPr marL="264795" lvl="1" indent="-171450">
              <a:buFont typeface="Arial" panose="020B0604020202020204" pitchFamily="34" charset="0"/>
              <a:buChar char="•"/>
            </a:pPr>
            <a:r>
              <a:rPr lang="en-US" sz="900">
                <a:latin typeface="Arial"/>
                <a:cs typeface="Arial"/>
              </a:rPr>
              <a:t>GCP</a:t>
            </a:r>
          </a:p>
          <a:p>
            <a:pPr marL="264795" lvl="1" indent="-171450">
              <a:buFont typeface="Arial" panose="020B0604020202020204" pitchFamily="34" charset="0"/>
              <a:buChar char="•"/>
            </a:pPr>
            <a:r>
              <a:rPr lang="en-US" sz="900">
                <a:latin typeface="Arial"/>
                <a:cs typeface="Arial"/>
              </a:rPr>
              <a:t>Oracle Fusion</a:t>
            </a:r>
          </a:p>
          <a:p>
            <a:pPr marL="264795" lvl="1" indent="-171450">
              <a:buFont typeface="Arial" panose="020B0604020202020204" pitchFamily="34" charset="0"/>
              <a:buChar char="•"/>
            </a:pPr>
            <a:r>
              <a:rPr lang="en-US" sz="900">
                <a:latin typeface="Arial"/>
                <a:cs typeface="Arial"/>
              </a:rPr>
              <a:t>SAP HANA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>
                <a:latin typeface="Arial"/>
                <a:cs typeface="Arial"/>
              </a:rPr>
              <a:t>Private Cloud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>
                <a:latin typeface="Arial"/>
                <a:cs typeface="Arial"/>
              </a:rPr>
              <a:t>Hybrid &amp; Multi Cloud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>
                <a:latin typeface="Arial"/>
                <a:cs typeface="Arial"/>
              </a:rPr>
              <a:t>IaaS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>
                <a:latin typeface="Arial"/>
                <a:cs typeface="Arial"/>
              </a:rPr>
              <a:t>PaaS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>
                <a:latin typeface="Arial"/>
                <a:cs typeface="Arial"/>
              </a:rPr>
              <a:t>Bare Metal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 err="1">
                <a:latin typeface="Arial" panose="020B0604020202020204" pitchFamily="34" charset="0"/>
                <a:cs typeface="Arial" panose="020B0604020202020204" pitchFamily="34" charset="0"/>
              </a:rPr>
              <a:t>DRaaS</a:t>
            </a:r>
            <a:endParaRPr lang="en-US" sz="9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 err="1">
                <a:latin typeface="Arial" panose="020B0604020202020204" pitchFamily="34" charset="0"/>
                <a:cs typeface="Arial" panose="020B0604020202020204" pitchFamily="34" charset="0"/>
              </a:rPr>
              <a:t>BUaaS</a:t>
            </a:r>
            <a:endParaRPr lang="en-US" sz="9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>
                <a:latin typeface="Arial"/>
                <a:cs typeface="Arial"/>
              </a:rPr>
              <a:t>Data Center Colocation</a:t>
            </a:r>
            <a:endParaRPr lang="en-US" sz="900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Rounded Rectangle 31">
            <a:extLst>
              <a:ext uri="{FF2B5EF4-FFF2-40B4-BE49-F238E27FC236}">
                <a16:creationId xmlns:a16="http://schemas.microsoft.com/office/drawing/2014/main" id="{02066755-1134-914E-32B7-728071D45AD3}"/>
              </a:ext>
            </a:extLst>
          </p:cNvPr>
          <p:cNvSpPr/>
          <p:nvPr/>
        </p:nvSpPr>
        <p:spPr>
          <a:xfrm>
            <a:off x="6170394" y="540576"/>
            <a:ext cx="2908762" cy="328797"/>
          </a:xfrm>
          <a:prstGeom prst="roundRect">
            <a:avLst>
              <a:gd name="adj" fmla="val 6294"/>
            </a:avLst>
          </a:prstGeom>
          <a:solidFill>
            <a:srgbClr val="2069E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FE8F33DE-033D-F746-016F-C685836BA505}"/>
              </a:ext>
            </a:extLst>
          </p:cNvPr>
          <p:cNvSpPr/>
          <p:nvPr/>
        </p:nvSpPr>
        <p:spPr>
          <a:xfrm>
            <a:off x="6242906" y="555748"/>
            <a:ext cx="274405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Cloud &amp; Managed Services</a:t>
            </a:r>
            <a:endParaRPr lang="en-US" sz="14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F86B1728-77A6-C928-2321-30311A412939}"/>
              </a:ext>
            </a:extLst>
          </p:cNvPr>
          <p:cNvSpPr/>
          <p:nvPr/>
        </p:nvSpPr>
        <p:spPr>
          <a:xfrm>
            <a:off x="7536672" y="858405"/>
            <a:ext cx="1607046" cy="4247317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r>
              <a:rPr lang="en-US" sz="900" b="1" dirty="0">
                <a:latin typeface="Arial"/>
                <a:cs typeface="Arial"/>
              </a:rPr>
              <a:t>STORAGE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 dirty="0">
                <a:latin typeface="Arial"/>
                <a:cs typeface="Arial"/>
              </a:rPr>
              <a:t>Cloud Based Storage</a:t>
            </a:r>
          </a:p>
          <a:p>
            <a:pPr marL="264795" lvl="1" indent="-171450">
              <a:buFont typeface="Arial" panose="020B0604020202020204" pitchFamily="34" charset="0"/>
              <a:buChar char="•"/>
            </a:pPr>
            <a:r>
              <a:rPr lang="en-US" sz="900" dirty="0">
                <a:latin typeface="Arial"/>
                <a:cs typeface="Arial"/>
              </a:rPr>
              <a:t>Object</a:t>
            </a:r>
          </a:p>
          <a:p>
            <a:pPr marL="264795" lvl="1" indent="-171450">
              <a:buFont typeface="Arial" panose="020B0604020202020204" pitchFamily="34" charset="0"/>
              <a:buChar char="•"/>
            </a:pPr>
            <a:r>
              <a:rPr lang="en-US" sz="900" dirty="0">
                <a:latin typeface="Arial"/>
                <a:cs typeface="Arial"/>
              </a:rPr>
              <a:t>File</a:t>
            </a:r>
          </a:p>
          <a:p>
            <a:pPr marL="264795" lvl="1" indent="-171450">
              <a:buFont typeface="Arial" panose="020B0604020202020204" pitchFamily="34" charset="0"/>
              <a:buChar char="•"/>
            </a:pPr>
            <a:r>
              <a:rPr lang="en-US" sz="900" dirty="0">
                <a:latin typeface="Arial"/>
                <a:cs typeface="Arial"/>
              </a:rPr>
              <a:t>Block</a:t>
            </a:r>
          </a:p>
          <a:p>
            <a:pPr marL="264795" lvl="1" indent="-171450">
              <a:buFont typeface="Arial" panose="020B0604020202020204" pitchFamily="34" charset="0"/>
              <a:buChar char="•"/>
            </a:pPr>
            <a:endParaRPr lang="en-US" sz="9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-363220"/>
            <a:r>
              <a:rPr lang="en-US" sz="900" b="1" dirty="0">
                <a:latin typeface="Arial"/>
                <a:cs typeface="Arial"/>
              </a:rPr>
              <a:t>LICENSE &amp; APPLICATION</a:t>
            </a:r>
          </a:p>
          <a:p>
            <a:pPr marL="173355" indent="-173355">
              <a:buFont typeface="Arial" panose="020B0604020202020204" pitchFamily="34" charset="0"/>
              <a:buChar char="•"/>
            </a:pPr>
            <a:r>
              <a:rPr lang="en-US" sz="900" dirty="0">
                <a:latin typeface="Arial"/>
                <a:cs typeface="Arial"/>
              </a:rPr>
              <a:t>Software License Mgmt.</a:t>
            </a:r>
          </a:p>
          <a:p>
            <a:pPr marL="173355" indent="-173355">
              <a:buFont typeface="Arial" panose="020B0604020202020204" pitchFamily="34" charset="0"/>
              <a:buChar char="•"/>
            </a:pPr>
            <a:r>
              <a:rPr lang="en-US" sz="900" dirty="0">
                <a:latin typeface="Arial"/>
                <a:cs typeface="Arial"/>
              </a:rPr>
              <a:t>ERP Mgmt.</a:t>
            </a:r>
          </a:p>
          <a:p>
            <a:pPr marL="173355" indent="-173355">
              <a:buFont typeface="Arial" panose="020B0604020202020204" pitchFamily="34" charset="0"/>
              <a:buChar char="•"/>
            </a:pPr>
            <a:r>
              <a:rPr lang="en-US" sz="900" dirty="0">
                <a:latin typeface="Arial"/>
                <a:cs typeface="Arial"/>
              </a:rPr>
              <a:t>Software License Optimization</a:t>
            </a:r>
          </a:p>
          <a:p>
            <a:pPr marL="173355" indent="-173355">
              <a:buFont typeface="Arial" panose="020B0604020202020204" pitchFamily="34" charset="0"/>
              <a:buChar char="•"/>
            </a:pPr>
            <a:r>
              <a:rPr lang="en-US" sz="900" dirty="0">
                <a:latin typeface="Arial"/>
                <a:cs typeface="Arial"/>
              </a:rPr>
              <a:t>Software License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900" b="1" dirty="0">
                <a:latin typeface="Arial"/>
                <a:cs typeface="Arial"/>
              </a:rPr>
              <a:t>MANAGED &amp; PRO SERVICES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 dirty="0">
                <a:latin typeface="Arial"/>
                <a:cs typeface="Arial"/>
              </a:rPr>
              <a:t>Helpdesk as a Service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 dirty="0">
                <a:latin typeface="Arial"/>
                <a:cs typeface="Arial"/>
              </a:rPr>
              <a:t>ITO – IT Outsourcing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 dirty="0">
                <a:latin typeface="Arial"/>
                <a:cs typeface="Arial"/>
              </a:rPr>
              <a:t>Cloud Migration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 dirty="0">
                <a:latin typeface="Arial"/>
                <a:cs typeface="Arial"/>
              </a:rPr>
              <a:t>Application Mgmt. (ERP, CRM, etc.)</a:t>
            </a:r>
          </a:p>
          <a:p>
            <a:endParaRPr lang="en-US" sz="900" b="1" dirty="0">
              <a:latin typeface="Arial"/>
              <a:cs typeface="Arial"/>
            </a:endParaRPr>
          </a:p>
          <a:p>
            <a:r>
              <a:rPr lang="en-US" sz="900" b="1" dirty="0">
                <a:solidFill>
                  <a:srgbClr val="2069E1"/>
                </a:solidFill>
                <a:latin typeface="Arial"/>
                <a:cs typeface="Arial"/>
              </a:rPr>
              <a:t>AI</a:t>
            </a:r>
            <a:endParaRPr lang="en-US" sz="900" b="1" dirty="0">
              <a:solidFill>
                <a:srgbClr val="2069E1"/>
              </a:solidFill>
              <a:latin typeface="Arial"/>
              <a:ea typeface="Lato"/>
              <a:cs typeface="Arial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 b="1" dirty="0">
                <a:solidFill>
                  <a:srgbClr val="2069E1"/>
                </a:solidFill>
                <a:latin typeface="Arial"/>
                <a:ea typeface="Lato"/>
                <a:cs typeface="Arial"/>
              </a:rPr>
              <a:t>Application Optimization</a:t>
            </a:r>
            <a:endParaRPr lang="en-US" sz="900" b="1">
              <a:solidFill>
                <a:srgbClr val="2069E1"/>
              </a:solidFill>
              <a:latin typeface="Arial" panose="020B0604020202020204" pitchFamily="34" charset="0"/>
              <a:ea typeface="Lato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 b="1" dirty="0">
                <a:solidFill>
                  <a:srgbClr val="2069E1"/>
                </a:solidFill>
                <a:latin typeface="Arial"/>
                <a:ea typeface="Lato"/>
                <a:cs typeface="Arial"/>
              </a:rPr>
              <a:t>Robotics Processing Automation</a:t>
            </a:r>
            <a:endParaRPr lang="en-US" sz="900" b="1" dirty="0">
              <a:solidFill>
                <a:srgbClr val="2069E1"/>
              </a:solidFill>
              <a:latin typeface="Arial" panose="020B0604020202020204" pitchFamily="34" charset="0"/>
              <a:ea typeface="Lato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 b="1" dirty="0">
                <a:solidFill>
                  <a:srgbClr val="2069E1"/>
                </a:solidFill>
                <a:latin typeface="Arial"/>
                <a:ea typeface="Lato"/>
                <a:cs typeface="Arial"/>
              </a:rPr>
              <a:t>Data Lakehouse</a:t>
            </a:r>
            <a:endParaRPr lang="en-US" sz="900" b="1" dirty="0">
              <a:solidFill>
                <a:srgbClr val="2069E1"/>
              </a:solidFill>
              <a:latin typeface="Arial" panose="020B0604020202020204" pitchFamily="34" charset="0"/>
              <a:ea typeface="Lato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 b="1" dirty="0">
                <a:solidFill>
                  <a:srgbClr val="2069E1"/>
                </a:solidFill>
                <a:latin typeface="Arial"/>
                <a:ea typeface="Lato"/>
                <a:cs typeface="Arial"/>
              </a:rPr>
              <a:t>Load balancing Predictive Analytics</a:t>
            </a:r>
            <a:endParaRPr lang="en-US" sz="900" b="1" dirty="0">
              <a:solidFill>
                <a:srgbClr val="2069E1"/>
              </a:solidFill>
              <a:latin typeface="Arial" panose="020B0604020202020204" pitchFamily="34" charset="0"/>
              <a:ea typeface="Lato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 b="1" dirty="0">
                <a:solidFill>
                  <a:srgbClr val="2069E1"/>
                </a:solidFill>
                <a:latin typeface="Arial"/>
                <a:ea typeface="Lato"/>
                <a:cs typeface="Arial"/>
              </a:rPr>
              <a:t> </a:t>
            </a:r>
            <a:r>
              <a:rPr lang="en-US" sz="900" b="1" dirty="0" err="1">
                <a:solidFill>
                  <a:srgbClr val="2069E1"/>
                </a:solidFill>
                <a:latin typeface="Arial"/>
                <a:ea typeface="Lato"/>
                <a:cs typeface="Arial"/>
              </a:rPr>
              <a:t>LLMaaS</a:t>
            </a:r>
            <a:endParaRPr lang="en-US" sz="900" b="1" dirty="0">
              <a:solidFill>
                <a:srgbClr val="2069E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" name="Rounded Rectangle 39">
            <a:extLst>
              <a:ext uri="{FF2B5EF4-FFF2-40B4-BE49-F238E27FC236}">
                <a16:creationId xmlns:a16="http://schemas.microsoft.com/office/drawing/2014/main" id="{72BA6E32-7555-F708-D3FF-116412DC6738}"/>
              </a:ext>
            </a:extLst>
          </p:cNvPr>
          <p:cNvSpPr/>
          <p:nvPr/>
        </p:nvSpPr>
        <p:spPr>
          <a:xfrm>
            <a:off x="111249" y="3928898"/>
            <a:ext cx="3007807" cy="2821001"/>
          </a:xfrm>
          <a:prstGeom prst="roundRect">
            <a:avLst>
              <a:gd name="adj" fmla="val 6294"/>
            </a:avLst>
          </a:prstGeom>
          <a:noFill/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ounded Rectangle 40">
            <a:extLst>
              <a:ext uri="{FF2B5EF4-FFF2-40B4-BE49-F238E27FC236}">
                <a16:creationId xmlns:a16="http://schemas.microsoft.com/office/drawing/2014/main" id="{9ED15272-346F-542C-F17F-1E7F98595377}"/>
              </a:ext>
            </a:extLst>
          </p:cNvPr>
          <p:cNvSpPr/>
          <p:nvPr/>
        </p:nvSpPr>
        <p:spPr>
          <a:xfrm>
            <a:off x="109565" y="3898356"/>
            <a:ext cx="3013836" cy="318837"/>
          </a:xfrm>
          <a:prstGeom prst="roundRect">
            <a:avLst>
              <a:gd name="adj" fmla="val 6294"/>
            </a:avLst>
          </a:prstGeom>
          <a:solidFill>
            <a:srgbClr val="2069E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34DBCCE4-9240-21DE-2459-0910BFC08AE6}"/>
              </a:ext>
            </a:extLst>
          </p:cNvPr>
          <p:cNvSpPr/>
          <p:nvPr/>
        </p:nvSpPr>
        <p:spPr>
          <a:xfrm>
            <a:off x="531063" y="3903568"/>
            <a:ext cx="207082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Mobility</a:t>
            </a:r>
            <a:endParaRPr lang="en-US" sz="14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D97C0122-EA5B-7D9C-7946-00BEA708F8EC}"/>
              </a:ext>
            </a:extLst>
          </p:cNvPr>
          <p:cNvSpPr txBox="1"/>
          <p:nvPr/>
        </p:nvSpPr>
        <p:spPr>
          <a:xfrm>
            <a:off x="158631" y="4237420"/>
            <a:ext cx="1392973" cy="2446824"/>
          </a:xfrm>
          <a:prstGeom prst="rect">
            <a:avLst/>
          </a:prstGeom>
          <a:noFill/>
        </p:spPr>
        <p:txBody>
          <a:bodyPr wrap="square" lIns="91440" tIns="45720" rIns="91440" bIns="45720" numCol="1" anchor="t">
            <a:spAutoFit/>
          </a:bodyPr>
          <a:lstStyle/>
          <a:p>
            <a:r>
              <a:rPr lang="en-US" sz="900" b="1">
                <a:latin typeface="Arial"/>
                <a:cs typeface="Arial"/>
              </a:rPr>
              <a:t>CORE PRODUCTS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>
                <a:latin typeface="Arial"/>
                <a:cs typeface="Arial"/>
              </a:rPr>
              <a:t>Handsets/Phones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>
                <a:latin typeface="Arial"/>
                <a:cs typeface="Arial"/>
              </a:rPr>
              <a:t>Tablets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 err="1">
                <a:latin typeface="Arial" panose="020B0604020202020204" pitchFamily="34" charset="0"/>
                <a:cs typeface="Arial" panose="020B0604020202020204" pitchFamily="34" charset="0"/>
              </a:rPr>
              <a:t>eSim</a:t>
            </a:r>
            <a:endParaRPr lang="en-US" sz="9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 err="1">
                <a:latin typeface="Arial" panose="020B0604020202020204" pitchFamily="34" charset="0"/>
                <a:cs typeface="Arial" panose="020B0604020202020204" pitchFamily="34" charset="0"/>
              </a:rPr>
              <a:t>MultiSim</a:t>
            </a:r>
            <a:endParaRPr lang="en-US" sz="900">
              <a:latin typeface="Arial" panose="020B0604020202020204" pitchFamily="34" charset="0"/>
              <a:ea typeface="Calibri" panose="020F0502020204030204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900" b="1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900" b="1">
                <a:latin typeface="Arial"/>
                <a:cs typeface="Arial"/>
              </a:rPr>
              <a:t>WIRELESS NETWORK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>
                <a:latin typeface="Arial"/>
                <a:cs typeface="Arial"/>
              </a:rPr>
              <a:t>LTE/4G/5G Connectivity</a:t>
            </a:r>
            <a:endParaRPr lang="en-US" sz="900">
              <a:latin typeface="Arial"/>
              <a:ea typeface="Calibri" panose="020F0502020204030204"/>
              <a:cs typeface="Arial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>
                <a:latin typeface="Arial"/>
                <a:cs typeface="Arial"/>
              </a:rPr>
              <a:t>Device Usage </a:t>
            </a:r>
            <a:r>
              <a:rPr lang="en-US" sz="900" err="1">
                <a:latin typeface="Arial"/>
                <a:cs typeface="Arial"/>
              </a:rPr>
              <a:t>Mgmt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>
                <a:latin typeface="Arial"/>
                <a:cs typeface="Arial"/>
              </a:rPr>
              <a:t>Application Filtering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>
                <a:latin typeface="Arial"/>
                <a:cs typeface="Arial"/>
              </a:rPr>
              <a:t>Detailed Reporting</a:t>
            </a:r>
            <a:endParaRPr lang="en-US" sz="900">
              <a:latin typeface="Arial"/>
              <a:ea typeface="Calibri"/>
              <a:cs typeface="Arial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>
                <a:latin typeface="Arial"/>
                <a:cs typeface="Arial"/>
              </a:rPr>
              <a:t>Distributed Antenna Service (DAS)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>
                <a:latin typeface="Arial"/>
                <a:cs typeface="Arial"/>
              </a:rPr>
              <a:t>Satellite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>
                <a:latin typeface="Arial" panose="020B0604020202020204" pitchFamily="34" charset="0"/>
                <a:cs typeface="Arial" panose="020B0604020202020204" pitchFamily="34" charset="0"/>
              </a:rPr>
              <a:t>Fixed Wireless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9D87FE60-F1EA-2DF1-5DCA-7B01AF6991B5}"/>
              </a:ext>
            </a:extLst>
          </p:cNvPr>
          <p:cNvSpPr txBox="1"/>
          <p:nvPr/>
        </p:nvSpPr>
        <p:spPr>
          <a:xfrm>
            <a:off x="1574423" y="4256926"/>
            <a:ext cx="1444280" cy="2308324"/>
          </a:xfrm>
          <a:prstGeom prst="rect">
            <a:avLst/>
          </a:prstGeom>
          <a:noFill/>
        </p:spPr>
        <p:txBody>
          <a:bodyPr wrap="square" lIns="91440" tIns="45720" rIns="91440" bIns="45720" numCol="1" anchor="t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 dirty="0">
                <a:latin typeface="Arial"/>
                <a:cs typeface="Arial"/>
              </a:rPr>
              <a:t>Private LTE/4G/5G</a:t>
            </a:r>
            <a:endParaRPr 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 dirty="0">
                <a:latin typeface="Arial"/>
                <a:cs typeface="Arial"/>
              </a:rPr>
              <a:t>POTS replacement over cellular</a:t>
            </a:r>
            <a:endParaRPr 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900" b="1" dirty="0">
                <a:latin typeface="Arial"/>
                <a:cs typeface="Arial"/>
              </a:rPr>
              <a:t>MANAGED MOBILITY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 dirty="0" err="1">
                <a:latin typeface="Arial" panose="020B0604020202020204" pitchFamily="34" charset="0"/>
                <a:cs typeface="Arial" panose="020B0604020202020204" pitchFamily="34" charset="0"/>
              </a:rPr>
              <a:t>MDaaS</a:t>
            </a:r>
            <a:endParaRPr lang="en-US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 dirty="0">
                <a:latin typeface="Arial"/>
                <a:cs typeface="Arial"/>
              </a:rPr>
              <a:t>Staging/Kitting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 dirty="0">
                <a:latin typeface="Arial"/>
                <a:cs typeface="Arial"/>
              </a:rPr>
              <a:t>Helpdesk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 dirty="0">
                <a:latin typeface="Arial"/>
                <a:cs typeface="Arial"/>
              </a:rPr>
              <a:t>Break/Fix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 dirty="0">
                <a:latin typeface="Arial"/>
                <a:cs typeface="Arial"/>
              </a:rPr>
              <a:t>MDM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 dirty="0">
                <a:latin typeface="Arial"/>
                <a:cs typeface="Arial"/>
              </a:rPr>
              <a:t>Plan Optimization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 dirty="0">
                <a:latin typeface="Arial"/>
                <a:cs typeface="Arial"/>
              </a:rPr>
              <a:t>RMA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900" b="0" i="0" dirty="0">
              <a:solidFill>
                <a:srgbClr val="2069E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900" b="1" dirty="0">
                <a:solidFill>
                  <a:srgbClr val="2069E1"/>
                </a:solidFill>
                <a:latin typeface="Arial"/>
                <a:cs typeface="Arial"/>
              </a:rPr>
              <a:t>AI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 b="1" dirty="0">
                <a:solidFill>
                  <a:srgbClr val="2069E1"/>
                </a:solidFill>
                <a:latin typeface="Arial"/>
                <a:cs typeface="Arial"/>
              </a:rPr>
              <a:t>Performance &amp; Billing Optimization</a:t>
            </a:r>
            <a:endParaRPr lang="en-US" sz="900" b="1" i="0" dirty="0">
              <a:solidFill>
                <a:srgbClr val="4472C4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5" name="Rounded Rectangle 44">
            <a:extLst>
              <a:ext uri="{FF2B5EF4-FFF2-40B4-BE49-F238E27FC236}">
                <a16:creationId xmlns:a16="http://schemas.microsoft.com/office/drawing/2014/main" id="{29346DE8-6CFB-932F-2C19-752F3102A868}"/>
              </a:ext>
            </a:extLst>
          </p:cNvPr>
          <p:cNvSpPr/>
          <p:nvPr/>
        </p:nvSpPr>
        <p:spPr>
          <a:xfrm>
            <a:off x="9187745" y="4006689"/>
            <a:ext cx="2896875" cy="2742541"/>
          </a:xfrm>
          <a:prstGeom prst="roundRect">
            <a:avLst>
              <a:gd name="adj" fmla="val 6294"/>
            </a:avLst>
          </a:prstGeom>
          <a:noFill/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Rounded Rectangle 45">
            <a:extLst>
              <a:ext uri="{FF2B5EF4-FFF2-40B4-BE49-F238E27FC236}">
                <a16:creationId xmlns:a16="http://schemas.microsoft.com/office/drawing/2014/main" id="{7B2AAE27-03B2-A010-C60C-876772BFB88A}"/>
              </a:ext>
            </a:extLst>
          </p:cNvPr>
          <p:cNvSpPr/>
          <p:nvPr/>
        </p:nvSpPr>
        <p:spPr>
          <a:xfrm>
            <a:off x="9175702" y="3984596"/>
            <a:ext cx="2928840" cy="318837"/>
          </a:xfrm>
          <a:prstGeom prst="roundRect">
            <a:avLst>
              <a:gd name="adj" fmla="val 6294"/>
            </a:avLst>
          </a:prstGeom>
          <a:solidFill>
            <a:srgbClr val="2069E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6BFE782C-BFC5-0CFD-1F1D-0A221F4F890F}"/>
              </a:ext>
            </a:extLst>
          </p:cNvPr>
          <p:cNvSpPr/>
          <p:nvPr/>
        </p:nvSpPr>
        <p:spPr>
          <a:xfrm>
            <a:off x="9530003" y="3996729"/>
            <a:ext cx="207082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IoT</a:t>
            </a:r>
            <a:endParaRPr lang="en-US" sz="14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FEADEA86-A157-3FA5-A83A-119B01AB5EBE}"/>
              </a:ext>
            </a:extLst>
          </p:cNvPr>
          <p:cNvSpPr txBox="1"/>
          <p:nvPr/>
        </p:nvSpPr>
        <p:spPr>
          <a:xfrm>
            <a:off x="9208029" y="4342874"/>
            <a:ext cx="1411115" cy="2308324"/>
          </a:xfrm>
          <a:prstGeom prst="rect">
            <a:avLst/>
          </a:prstGeom>
          <a:noFill/>
        </p:spPr>
        <p:txBody>
          <a:bodyPr wrap="square" numCol="1">
            <a:spAutoFit/>
          </a:bodyPr>
          <a:lstStyle/>
          <a:p>
            <a:r>
              <a:rPr lang="en-US" sz="900" b="1">
                <a:latin typeface="Arial"/>
                <a:cs typeface="Arial"/>
              </a:rPr>
              <a:t>SENSORS</a:t>
            </a:r>
            <a:endParaRPr lang="en-US" sz="900" b="1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>
                <a:latin typeface="Arial"/>
                <a:cs typeface="Arial"/>
              </a:rPr>
              <a:t>Temperature</a:t>
            </a:r>
            <a:endParaRPr lang="en-US" sz="9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>
                <a:latin typeface="Arial"/>
                <a:cs typeface="Arial"/>
              </a:rPr>
              <a:t>Pressure</a:t>
            </a:r>
            <a:endParaRPr lang="en-US" sz="9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>
                <a:latin typeface="Arial"/>
                <a:cs typeface="Arial"/>
              </a:rPr>
              <a:t>Soil Moisture/content </a:t>
            </a:r>
          </a:p>
          <a:p>
            <a:endParaRPr lang="en-US" sz="900" b="1">
              <a:latin typeface="Arial"/>
              <a:cs typeface="Arial"/>
            </a:endParaRPr>
          </a:p>
          <a:p>
            <a:r>
              <a:rPr lang="en-US" sz="900" b="1">
                <a:latin typeface="Arial"/>
                <a:cs typeface="Arial"/>
              </a:rPr>
              <a:t>PHYSICAL SECURITY</a:t>
            </a:r>
            <a:endParaRPr lang="en-US" sz="900" b="1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>
                <a:latin typeface="Arial"/>
                <a:cs typeface="Arial"/>
              </a:rPr>
              <a:t>Cameras</a:t>
            </a:r>
            <a:endParaRPr lang="en-US" sz="9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>
                <a:latin typeface="Arial"/>
                <a:cs typeface="Arial"/>
              </a:rPr>
              <a:t>Access Control</a:t>
            </a:r>
            <a:endParaRPr lang="en-US" sz="9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>
                <a:latin typeface="Arial"/>
                <a:cs typeface="Arial"/>
              </a:rPr>
              <a:t>Video Analytics</a:t>
            </a:r>
            <a:endParaRPr lang="en-US" sz="9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Calibri"/>
              <a:buChar char="-"/>
            </a:pPr>
            <a:endParaRPr lang="en-US" sz="900" b="1">
              <a:latin typeface="Arial"/>
              <a:cs typeface="Arial"/>
            </a:endParaRPr>
          </a:p>
          <a:p>
            <a:r>
              <a:rPr lang="en-US" sz="900" b="1">
                <a:latin typeface="Arial"/>
                <a:cs typeface="Arial"/>
              </a:rPr>
              <a:t>ENERGY</a:t>
            </a:r>
            <a:endParaRPr lang="en-US" sz="900" b="1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>
                <a:latin typeface="Arial"/>
                <a:cs typeface="Arial"/>
              </a:rPr>
              <a:t>Electric</a:t>
            </a:r>
            <a:endParaRPr lang="en-US" sz="9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>
                <a:latin typeface="Arial"/>
                <a:cs typeface="Arial"/>
              </a:rPr>
              <a:t>Gas</a:t>
            </a:r>
            <a:endParaRPr lang="en-US" sz="9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>
                <a:latin typeface="Arial"/>
                <a:cs typeface="Arial"/>
              </a:rPr>
              <a:t>Solar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>
                <a:latin typeface="Arial"/>
                <a:cs typeface="Arial"/>
              </a:rPr>
              <a:t>EV Chargers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67D2AC46-0DA5-145E-8CF6-35DEC15E402C}"/>
              </a:ext>
            </a:extLst>
          </p:cNvPr>
          <p:cNvSpPr txBox="1"/>
          <p:nvPr/>
        </p:nvSpPr>
        <p:spPr>
          <a:xfrm>
            <a:off x="10564001" y="4331988"/>
            <a:ext cx="1500545" cy="2333724"/>
          </a:xfrm>
          <a:prstGeom prst="rect">
            <a:avLst/>
          </a:prstGeom>
          <a:noFill/>
        </p:spPr>
        <p:txBody>
          <a:bodyPr wrap="square" lIns="91440" tIns="45720" rIns="91440" bIns="45720" numCol="1" anchor="t">
            <a:spAutoFit/>
          </a:bodyPr>
          <a:lstStyle/>
          <a:p>
            <a:r>
              <a:rPr lang="en-US" sz="900" b="1" dirty="0">
                <a:latin typeface="Arial"/>
                <a:cs typeface="Arial"/>
              </a:rPr>
              <a:t>VERTICAL-SPECIFIC</a:t>
            </a:r>
            <a:endParaRPr lang="en-US" sz="900" dirty="0">
              <a:latin typeface="Arial"/>
              <a:cs typeface="Arial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 dirty="0">
                <a:latin typeface="Arial"/>
                <a:cs typeface="Arial"/>
              </a:rPr>
              <a:t>Smart City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 dirty="0">
                <a:latin typeface="Arial"/>
                <a:cs typeface="Arial"/>
              </a:rPr>
              <a:t>Agriculture</a:t>
            </a:r>
            <a:endParaRPr lang="en-US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 dirty="0">
                <a:latin typeface="Arial"/>
                <a:cs typeface="Arial"/>
              </a:rPr>
              <a:t>Manufacturing</a:t>
            </a:r>
            <a:endParaRPr lang="en-US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 dirty="0">
                <a:latin typeface="Arial"/>
                <a:cs typeface="Arial"/>
              </a:rPr>
              <a:t>Logistics</a:t>
            </a:r>
            <a:endParaRPr lang="en-US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 dirty="0">
                <a:latin typeface="Arial"/>
                <a:cs typeface="Arial"/>
              </a:rPr>
              <a:t>Hospitality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900" b="1" dirty="0">
              <a:latin typeface="Arial"/>
              <a:cs typeface="Arial"/>
            </a:endParaRPr>
          </a:p>
          <a:p>
            <a:r>
              <a:rPr lang="en-US" sz="900" b="1" dirty="0">
                <a:latin typeface="Arial"/>
                <a:cs typeface="Arial"/>
              </a:rPr>
              <a:t>REPORTING</a:t>
            </a:r>
            <a:endParaRPr lang="en-US" sz="9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 dirty="0">
                <a:latin typeface="Arial"/>
                <a:cs typeface="Arial"/>
              </a:rPr>
              <a:t>Geo-Fence</a:t>
            </a:r>
            <a:endParaRPr lang="en-US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 dirty="0">
                <a:latin typeface="Arial"/>
                <a:cs typeface="Arial"/>
              </a:rPr>
              <a:t>Detailed Use</a:t>
            </a:r>
            <a:endParaRPr lang="en-US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 dirty="0">
                <a:latin typeface="Arial"/>
                <a:cs typeface="Arial"/>
              </a:rPr>
              <a:t>Velocity / Acceleration</a:t>
            </a:r>
          </a:p>
          <a:p>
            <a:endParaRPr lang="en-US" sz="900" b="0" i="0" dirty="0">
              <a:effectLst/>
              <a:latin typeface="Arial"/>
              <a:cs typeface="Arial"/>
            </a:endParaRPr>
          </a:p>
          <a:p>
            <a:r>
              <a:rPr lang="en-US" sz="900" b="1" dirty="0">
                <a:solidFill>
                  <a:srgbClr val="2069E1"/>
                </a:solidFill>
                <a:latin typeface="Arial"/>
                <a:cs typeface="Arial"/>
              </a:rPr>
              <a:t>AI</a:t>
            </a:r>
          </a:p>
          <a:p>
            <a:pPr marL="173355" indent="-173355">
              <a:buFont typeface="Arial" panose="020B0604020202020204" pitchFamily="34" charset="0"/>
              <a:buChar char="•"/>
            </a:pPr>
            <a:r>
              <a:rPr lang="en-US" sz="900" b="1" dirty="0">
                <a:solidFill>
                  <a:srgbClr val="2069E1"/>
                </a:solidFill>
                <a:latin typeface="Arial"/>
                <a:cs typeface="Arial"/>
              </a:rPr>
              <a:t>Computer Vision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 b="1" dirty="0">
                <a:solidFill>
                  <a:srgbClr val="2069E1"/>
                </a:solidFill>
                <a:latin typeface="Arial"/>
                <a:cs typeface="Arial"/>
              </a:rPr>
              <a:t>Telematics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 b="1" dirty="0">
                <a:solidFill>
                  <a:srgbClr val="2069E1"/>
                </a:solidFill>
                <a:latin typeface="Arial"/>
                <a:cs typeface="Arial"/>
              </a:rPr>
              <a:t>IoT Data Analysis</a:t>
            </a:r>
            <a:endParaRPr lang="en-US" sz="900" b="1" dirty="0">
              <a:solidFill>
                <a:srgbClr val="4472C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02298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0D47EEC1EE2844CAB543AD5D4C05BE0" ma:contentTypeVersion="19" ma:contentTypeDescription="Create a new document." ma:contentTypeScope="" ma:versionID="30d7f49e1d8ee400ad86a2aeeb6d8663">
  <xsd:schema xmlns:xsd="http://www.w3.org/2001/XMLSchema" xmlns:xs="http://www.w3.org/2001/XMLSchema" xmlns:p="http://schemas.microsoft.com/office/2006/metadata/properties" xmlns:ns2="3d812278-2a68-4c24-8f6e-2be632b93566" xmlns:ns3="e507e9f9-68d3-46e8-b1ae-0a32e95c44a0" targetNamespace="http://schemas.microsoft.com/office/2006/metadata/properties" ma:root="true" ma:fieldsID="de4856d0e4b2f14749053903f01e2935" ns2:_="" ns3:_="">
    <xsd:import namespace="3d812278-2a68-4c24-8f6e-2be632b93566"/>
    <xsd:import namespace="e507e9f9-68d3-46e8-b1ae-0a32e95c44a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DateTaken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EventHashCode" minOccurs="0"/>
                <xsd:element ref="ns2:MediaServiceGenerationTime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DateAdded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d812278-2a68-4c24-8f6e-2be632b9356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OCR" ma:index="11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3" nillable="true" ma:displayName="MediaServiceLocation" ma:internalName="MediaServiceLocation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4c2ddfe9-e030-4fc0-8fcc-a9d12d5e406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DateAdded" ma:index="24" nillable="true" ma:displayName="Date Added" ma:format="DateOnly" ma:internalName="DateAdded">
      <xsd:simpleType>
        <xsd:restriction base="dms:DateTime"/>
      </xsd:simpleType>
    </xsd:element>
    <xsd:element name="MediaServiceObjectDetectorVersions" ma:index="25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6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507e9f9-68d3-46e8-b1ae-0a32e95c44a0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73b57b2b-5550-439d-b2ac-4c5cf37247a3}" ma:internalName="TaxCatchAll" ma:showField="CatchAllData" ma:web="e507e9f9-68d3-46e8-b1ae-0a32e95c44a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e507e9f9-68d3-46e8-b1ae-0a32e95c44a0" xsi:nil="true"/>
    <lcf76f155ced4ddcb4097134ff3c332f xmlns="3d812278-2a68-4c24-8f6e-2be632b93566">
      <Terms xmlns="http://schemas.microsoft.com/office/infopath/2007/PartnerControls"/>
    </lcf76f155ced4ddcb4097134ff3c332f>
    <DateAdded xmlns="3d812278-2a68-4c24-8f6e-2be632b93566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42BD942-45BE-405E-8E06-3CAD6478B4EC}">
  <ds:schemaRefs>
    <ds:schemaRef ds:uri="3d812278-2a68-4c24-8f6e-2be632b93566"/>
    <ds:schemaRef ds:uri="e507e9f9-68d3-46e8-b1ae-0a32e95c44a0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0/xmlns/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0EFC9D29-FC66-4627-8B6B-24637850C6BE}">
  <ds:schemaRefs>
    <ds:schemaRef ds:uri="3d812278-2a68-4c24-8f6e-2be632b93566"/>
    <ds:schemaRef ds:uri="e507e9f9-68d3-46e8-b1ae-0a32e95c44a0"/>
    <ds:schemaRef ds:uri="http://schemas.microsoft.com/office/2006/metadata/properties"/>
    <ds:schemaRef ds:uri="http://schemas.microsoft.com/office/infopath/2007/PartnerControls"/>
    <ds:schemaRef ds:uri="http://www.w3.org/2000/xmlns/"/>
    <ds:schemaRef ds:uri="http://www.w3.org/2001/XMLSchema-instance"/>
  </ds:schemaRefs>
</ds:datastoreItem>
</file>

<file path=customXml/itemProps3.xml><?xml version="1.0" encoding="utf-8"?>
<ds:datastoreItem xmlns:ds="http://schemas.openxmlformats.org/officeDocument/2006/customXml" ds:itemID="{F665876A-5EA9-43BC-B853-64A0D7D9D75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538</Words>
  <Application>Microsoft Office PowerPoint</Application>
  <PresentationFormat>Widescreen</PresentationFormat>
  <Paragraphs>253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Patrick Oborn</dc:creator>
  <cp:lastModifiedBy>Suzy Gilbert-Wiggins</cp:lastModifiedBy>
  <cp:revision>37</cp:revision>
  <dcterms:created xsi:type="dcterms:W3CDTF">2020-02-29T12:19:08Z</dcterms:created>
  <dcterms:modified xsi:type="dcterms:W3CDTF">2024-05-28T21:39:08Z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0x01010050D47EEC1EE2844CAB543AD5D4C05BE0</vt:lpwstr>
  </property>
  <property fmtid="{D5CDD505-2E9C-101B-9397-08002B2CF9AE}" pid="3" name="MediaServiceImageTags">
    <vt:lpwstr/>
  </property>
</Properties>
</file>