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72FFA6-7AC6-49B1-1B16-C35164D70501}" name="Suzy Gilbert-Wiggins" initials="SGW" userId="S::sgilbert-wiggins@telarus.com::2b5c4fb9-b7ae-43dd-82c4-4620d3d7f4e1" providerId="AD"/>
  <p188:author id="{4DECF2C8-4BF1-4BD8-9D55-0AD3D8CFAF8B}" name="Breanna Lorenzen" initials="" userId="S::blorenzen@telarus.com::6b0d74e3-fb64-496a-ac2a-2ff9a2292f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9E1"/>
    <a:srgbClr val="4170B8"/>
    <a:srgbClr val="E8F9FE"/>
    <a:srgbClr val="D7F4FD"/>
    <a:srgbClr val="2D509A"/>
    <a:srgbClr val="FCAB2B"/>
    <a:srgbClr val="9FD435"/>
    <a:srgbClr val="0CB2F1"/>
    <a:srgbClr val="363636"/>
    <a:srgbClr val="32B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B7DD-CD31-6F4D-E81D-D8D6D2D3AD27}" v="44" dt="2024-05-28T17:06:27.784"/>
    <p1510:client id="{C01137A4-4A4C-3FFF-F6E6-121B5A943917}" v="28" dt="2024-05-28T20:11:17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7E882-5A48-3240-B6DC-7F56BE87110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57879-FAC5-F74B-A89B-0A5BCF342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57879-FAC5-F74B-A89B-0A5BCF342E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0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70E0-75AF-4BED-99D9-DCF87A10B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7A2CE-46A0-4E6D-A933-EF9F1115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5094E-BD7F-479B-B45D-3648D63D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60A6D-28BA-46BD-A881-BC1BFA6F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4417E-59B3-445F-A2E0-1A4911B0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5923A-49E4-4311-9A4A-4AEEADF4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A641F-981F-490C-8911-DDAB345FA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F5CD3-5716-4B2B-8907-3F013955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57866-EFBF-46A7-A41A-46F12BBB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7B93-4C20-46DC-89AC-6846692F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6CFD41-D13D-4973-80D0-868C66401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9C8B-C205-4940-94E9-32214DD75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FF8E-A8B7-4339-9155-C3FAB11C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57BA2-136E-4199-BC50-0DE6FBFE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04A96-A3A7-4166-BF2F-CE282117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2F79-D019-4AAF-BB21-508F34F0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5B1A-F4DC-407E-B658-A379A9B8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D6235-D18C-4F1E-9001-09031A4B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4844-A29A-49BF-AC83-3BC6FE4D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B7FDF-1985-4B81-A718-C6A65446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C12A-FFF0-4802-AEFC-8F640687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8C241-4BE0-43CF-884F-5E9E5533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E77B1-8E0C-4D0B-8ECC-35294BC5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417E6-B846-4812-BFB7-347A6CEA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A8042-E789-4A7B-9782-8AFFA9FC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C0EA-9137-456D-A49B-7ED27D5E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D56B-62C2-4FDE-9F35-E1000BF6D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0D8B7-81FF-42D6-856F-5B7046BDB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DD99-B99A-4768-8E30-40DE390D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B8010-A22E-4334-9C17-1FB58C5F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D6A0A-B177-4492-B465-5F47CC4A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5D6C-80A1-4DB9-BAE7-B7674639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759BF-01E9-46E0-A122-9BADFDCCE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A5EBB-9903-41D8-AF6B-9FD4E05E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CC334-C9DE-4DA2-8917-A8AAB3D3E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6829D-9FBE-4DF9-A857-5CEE1CB9D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4DDA-256F-4DC7-83AC-C60F2460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E6C4B-F982-4D8D-BF57-590A483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FEA8D-5F8E-4135-BB2D-0A8B7296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76BC-854D-413F-823E-38D9563A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17128-F4E7-4553-9471-437AF6B2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D6DC2-2C77-44C6-891C-DD55618E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B0501-4993-4860-96C3-A2BB2F1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27295-526C-4F58-BC0C-C6F44744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4A2C3-8585-42BD-B49A-9C70F22D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7E5F5-B89D-4FE0-A075-F63CBDAF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2D67-695B-46A2-943C-67AE7BFC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FA07-292A-415E-B96D-C1B250538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5A78A-AC1D-4FC6-B0A1-E7A6D5204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32EE6-0553-43AC-BD06-540B3163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E8EAF-E3AE-4D69-896E-A416AB9A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F7FCD-F5D1-4881-800A-E341841A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2B19-7966-4453-B67C-AB6246B7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D63D9-492E-4885-8007-3D5386017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6D7DB-94A4-4211-BA7A-AEA6FABA9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D0E9D-145D-4BC4-A1C4-41CEEAB7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4FED-AB5C-418F-A02D-CA04F684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6B414-D3FC-45AF-8876-FB6DF6F2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6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B2807-4422-489B-94A3-9A1A0A14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E835D-9061-4DD3-AC81-A6D55DB90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283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CF91310-B4AF-839A-1B29-F33561C31CE2}"/>
              </a:ext>
            </a:extLst>
          </p:cNvPr>
          <p:cNvSpPr/>
          <p:nvPr/>
        </p:nvSpPr>
        <p:spPr>
          <a:xfrm>
            <a:off x="9134005" y="570231"/>
            <a:ext cx="2928574" cy="3320893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B4583F-3C9C-308B-90D3-A2338195AFB9}"/>
              </a:ext>
            </a:extLst>
          </p:cNvPr>
          <p:cNvSpPr/>
          <p:nvPr/>
        </p:nvSpPr>
        <p:spPr>
          <a:xfrm>
            <a:off x="9138067" y="900904"/>
            <a:ext cx="1450579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SASE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Network optimization </a:t>
            </a:r>
            <a:b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and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CASB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SD-WAN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Auto-Failover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Intelligent Routing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VNF (Virtual Network)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Firewall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Application Aware</a:t>
            </a:r>
          </a:p>
          <a:p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CONNECTIVITY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Broadband/Coax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Dedicated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WISP / Microwave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4G/5G Internet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Satellite Internet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Aggregation</a:t>
            </a:r>
            <a:endParaRPr lang="en-US" sz="900" strike="sngStrik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B8022-21AA-5783-C331-62E340EA9EB9}"/>
              </a:ext>
            </a:extLst>
          </p:cNvPr>
          <p:cNvSpPr/>
          <p:nvPr/>
        </p:nvSpPr>
        <p:spPr>
          <a:xfrm>
            <a:off x="10534520" y="895824"/>
            <a:ext cx="1405618" cy="30008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MANAGED WIFI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Internal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Guest Network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SECURITY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Firewall (Prem / Web)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Endpoint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Network Security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Zero Trust</a:t>
            </a:r>
          </a:p>
          <a:p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latin typeface="Arial"/>
                <a:cs typeface="Arial"/>
              </a:rPr>
              <a:t>NETWORK MGMT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Monitoring &amp; </a:t>
            </a:r>
            <a:r>
              <a:rPr lang="en-US" sz="900" dirty="0" err="1">
                <a:latin typeface="Arial"/>
                <a:cs typeface="Arial"/>
              </a:rPr>
              <a:t>Mgmt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</a:t>
            </a:r>
          </a:p>
          <a:p>
            <a:pPr marL="171450" indent="-171450">
              <a:buFont typeface="Arial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 Ops</a:t>
            </a:r>
          </a:p>
          <a:p>
            <a:pPr marL="171450" indent="-171450">
              <a:buFont typeface="Arial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Performance and Billing Optimization</a:t>
            </a:r>
            <a:endParaRPr lang="en-US" sz="900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9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C087157-93A7-F0A9-138B-15441E840071}"/>
              </a:ext>
            </a:extLst>
          </p:cNvPr>
          <p:cNvSpPr/>
          <p:nvPr/>
        </p:nvSpPr>
        <p:spPr>
          <a:xfrm>
            <a:off x="9129460" y="540576"/>
            <a:ext cx="2938882" cy="32879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0B9C6A-EF74-666E-95AD-85FB4E90EC31}"/>
              </a:ext>
            </a:extLst>
          </p:cNvPr>
          <p:cNvSpPr/>
          <p:nvPr/>
        </p:nvSpPr>
        <p:spPr>
          <a:xfrm>
            <a:off x="9565324" y="555749"/>
            <a:ext cx="2070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Networking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BCAD9D9-026E-6426-C745-4DC3D589347A}"/>
              </a:ext>
            </a:extLst>
          </p:cNvPr>
          <p:cNvSpPr/>
          <p:nvPr/>
        </p:nvSpPr>
        <p:spPr>
          <a:xfrm>
            <a:off x="3197998" y="556038"/>
            <a:ext cx="2883695" cy="6199068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A33480-8FCC-7DEF-F381-07FA7D2EFD3B}"/>
              </a:ext>
            </a:extLst>
          </p:cNvPr>
          <p:cNvSpPr/>
          <p:nvPr/>
        </p:nvSpPr>
        <p:spPr>
          <a:xfrm>
            <a:off x="3203329" y="875603"/>
            <a:ext cx="1595242" cy="57708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CONTACT CENTER</a:t>
            </a:r>
            <a:endParaRPr lang="en-US" sz="900" b="1" i="0" dirty="0">
              <a:effectLst/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Automatic Call Distribution (ACD)</a:t>
            </a:r>
            <a:endParaRPr lang="en-US" sz="900" b="0" i="0" dirty="0">
              <a:effectLst/>
              <a:latin typeface="Arial"/>
              <a:cs typeface="Arial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APIs &amp; SDKs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Branded Caller ID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Call and Screen Recording</a:t>
            </a:r>
            <a:endParaRPr lang="en-US" sz="900" dirty="0">
              <a:latin typeface="Arial"/>
              <a:cs typeface="Arial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CRM/ERP Integrations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Dialers</a:t>
            </a:r>
            <a:r>
              <a:rPr lang="en-US" sz="900" dirty="0">
                <a:latin typeface="Arial"/>
                <a:cs typeface="Arial"/>
              </a:rPr>
              <a:t> (Preview, Power, Predictive)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Inbound/Outbound/ Blended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Interactive Voice Response</a:t>
            </a:r>
            <a:r>
              <a:rPr lang="en-US" sz="900" dirty="0">
                <a:latin typeface="Arial"/>
                <a:cs typeface="Arial"/>
              </a:rPr>
              <a:t> (IVR)</a:t>
            </a:r>
            <a:endParaRPr lang="en-US" sz="900" b="0" i="0" dirty="0">
              <a:effectLst/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Omnichannel &amp; Digital</a:t>
            </a:r>
            <a:r>
              <a:rPr lang="en-US" sz="900" dirty="0">
                <a:latin typeface="Arial"/>
                <a:cs typeface="Arial"/>
              </a:rPr>
              <a:t> </a:t>
            </a:r>
            <a:r>
              <a:rPr lang="en-US" sz="900" b="0" i="0" dirty="0">
                <a:effectLst/>
                <a:latin typeface="Arial"/>
                <a:cs typeface="Arial"/>
              </a:rPr>
              <a:t>Engagement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Voice, Email, Chat, Mobile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Social, SMS/Text, Video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Reporting, Analytics &amp; BI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Self-Service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i="0" dirty="0">
                <a:effectLst/>
                <a:latin typeface="Arial"/>
                <a:cs typeface="Arial"/>
              </a:rPr>
              <a:t>UC Integrations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i="0">
                <a:effectLst/>
                <a:latin typeface="Arial"/>
                <a:cs typeface="Arial"/>
              </a:rPr>
              <a:t>BUSINESS PROCESS OUTSOURCING</a:t>
            </a:r>
          </a:p>
          <a:p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EMPLOYEE ENGAGEMENT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Gamification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Workforce </a:t>
            </a:r>
            <a:r>
              <a:rPr lang="en-US" sz="900" dirty="0" err="1">
                <a:latin typeface="Arial"/>
                <a:cs typeface="Arial"/>
              </a:rPr>
              <a:t>Mgmt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Workforce Optimization</a:t>
            </a:r>
          </a:p>
          <a:p>
            <a:pPr marL="171450" indent="-171450">
              <a:buFont typeface="Arial,Sans-Serif"/>
              <a:buChar char="•"/>
            </a:pPr>
            <a:endParaRPr lang="en-US" sz="900" dirty="0">
              <a:latin typeface="Arial"/>
              <a:cs typeface="Arial"/>
            </a:endParaRPr>
          </a:p>
          <a:p>
            <a:r>
              <a:rPr lang="en-US" sz="900" b="1" dirty="0">
                <a:latin typeface="Arial"/>
                <a:cs typeface="Arial"/>
              </a:rPr>
              <a:t>KNOWLEDGE MGMT,</a:t>
            </a:r>
            <a:endParaRPr lang="en-US" sz="900" dirty="0">
              <a:latin typeface="Arial"/>
              <a:cs typeface="Arial"/>
            </a:endParaRPr>
          </a:p>
          <a:p>
            <a:r>
              <a:rPr lang="en-US" sz="900" b="1" dirty="0">
                <a:latin typeface="Arial"/>
                <a:cs typeface="Arial"/>
              </a:rPr>
              <a:t>QUALITY MGMT &amp; ASSURANCE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Agent Coaching &amp; Performance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Compliance &amp; Monitoring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83F27E-6BE6-8BF4-68A3-4ADF19F8A00D}"/>
              </a:ext>
            </a:extLst>
          </p:cNvPr>
          <p:cNvSpPr/>
          <p:nvPr/>
        </p:nvSpPr>
        <p:spPr>
          <a:xfrm>
            <a:off x="4691578" y="880583"/>
            <a:ext cx="1313221" cy="56323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COMPLIANCE CONSULTING &amp; IMPLEMENTATION</a:t>
            </a:r>
            <a:endParaRPr lang="en-US" sz="900" dirty="0">
              <a:latin typeface="Arial"/>
              <a:cs typeface="Arial"/>
            </a:endParaRPr>
          </a:p>
          <a:p>
            <a:endParaRPr lang="en-US" sz="900" dirty="0">
              <a:latin typeface="Arial"/>
              <a:cs typeface="Arial"/>
            </a:endParaRPr>
          </a:p>
          <a:p>
            <a:r>
              <a:rPr lang="en-US" sz="900" b="1" dirty="0">
                <a:latin typeface="Arial"/>
                <a:cs typeface="Arial"/>
              </a:rPr>
              <a:t>CRM INTEGRATORS &amp; LICENSES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US" sz="900" b="1" dirty="0">
              <a:latin typeface="Arial"/>
              <a:cs typeface="Arial"/>
            </a:endParaRPr>
          </a:p>
          <a:p>
            <a:r>
              <a:rPr lang="en-US" sz="900" b="1" dirty="0">
                <a:latin typeface="Arial"/>
                <a:cs typeface="Arial"/>
              </a:rPr>
              <a:t>ROBOTIC</a:t>
            </a:r>
            <a:r>
              <a:rPr lang="en-US" sz="900" b="1" i="0" dirty="0">
                <a:effectLst/>
                <a:latin typeface="Arial"/>
                <a:cs typeface="Arial"/>
              </a:rPr>
              <a:t> PROCESS AUTOMATION (RPA)</a:t>
            </a:r>
            <a:endParaRPr lang="en-US" dirty="0">
              <a:ea typeface="Calibri"/>
              <a:cs typeface="Calibri"/>
            </a:endParaRPr>
          </a:p>
          <a:p>
            <a:endParaRPr lang="en-US" sz="900" b="1" dirty="0">
              <a:latin typeface="Arial"/>
              <a:cs typeface="Arial"/>
            </a:endParaRPr>
          </a:p>
          <a:p>
            <a:r>
              <a:rPr lang="en-US" sz="900" b="1" dirty="0" err="1">
                <a:latin typeface="Arial"/>
                <a:cs typeface="Arial"/>
              </a:rPr>
              <a:t>UCaaS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Voice and Video Calling</a:t>
            </a:r>
          </a:p>
          <a:p>
            <a:pPr marL="264795" lvl="1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Call forwarding</a:t>
            </a:r>
          </a:p>
          <a:p>
            <a:pPr marL="264795" lvl="1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Voicemail</a:t>
            </a:r>
          </a:p>
          <a:p>
            <a:pPr marL="264795" lvl="1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Caller ID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Messaging and Chat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Conferencing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Collaboration Tools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Presence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Mobile Access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Integrations (CRM, </a:t>
            </a:r>
            <a:r>
              <a:rPr lang="en-US" sz="900" dirty="0" err="1">
                <a:latin typeface="Arial"/>
                <a:cs typeface="Arial"/>
              </a:rPr>
              <a:t>etc</a:t>
            </a:r>
            <a:r>
              <a:rPr lang="en-US" sz="900" dirty="0">
                <a:latin typeface="Arial"/>
                <a:cs typeface="Arial"/>
              </a:rPr>
              <a:t>)</a:t>
            </a:r>
          </a:p>
          <a:p>
            <a:pPr marL="171450" indent="-171450" algn="l">
              <a:buFont typeface="Arial,Sans-Serif"/>
              <a:buChar char="•"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CPaaS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PREMISES SYSTEMS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Prem as-a-Service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latin typeface="Arial"/>
                <a:cs typeface="Arial"/>
              </a:rPr>
              <a:t>SIP Trunks</a:t>
            </a:r>
          </a:p>
          <a:p>
            <a:pPr marL="171450" indent="-171450">
              <a:buFont typeface="Arial,Sans-Serif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900" b="1" i="0" dirty="0">
                <a:solidFill>
                  <a:srgbClr val="2069E1"/>
                </a:solidFill>
                <a:effectLst/>
                <a:latin typeface="Arial"/>
                <a:cs typeface="Arial"/>
              </a:rPr>
              <a:t>AI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Conversational</a:t>
            </a:r>
            <a:r>
              <a:rPr lang="en-US" sz="900" b="1" i="0" dirty="0">
                <a:solidFill>
                  <a:srgbClr val="2069E1"/>
                </a:solidFill>
                <a:effectLst/>
                <a:latin typeface="Arial"/>
                <a:cs typeface="Arial"/>
              </a:rPr>
              <a:t> AI &amp; Chatbots</a:t>
            </a:r>
            <a:endParaRPr lang="en-US" sz="900" b="1">
              <a:solidFill>
                <a:srgbClr val="2069E1"/>
              </a:solidFill>
              <a:ea typeface="Calibri" panose="020F0502020204030204"/>
              <a:cs typeface="Calibri" panose="020F0502020204030204"/>
            </a:endParaRP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Generative AI</a:t>
            </a:r>
            <a:endParaRPr lang="en-US" sz="900" b="1" i="0" dirty="0">
              <a:solidFill>
                <a:srgbClr val="2069E1"/>
              </a:solidFill>
              <a:effectLst/>
              <a:latin typeface="Arial"/>
              <a:cs typeface="Arial"/>
            </a:endParaRP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2069E1"/>
                </a:solidFill>
                <a:effectLst/>
                <a:latin typeface="Arial"/>
                <a:cs typeface="Arial"/>
              </a:rPr>
              <a:t>Real-Time </a:t>
            </a: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Agent Assist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b="1" i="0" dirty="0">
                <a:solidFill>
                  <a:srgbClr val="2069E1"/>
                </a:solidFill>
                <a:effectLst/>
                <a:latin typeface="Arial"/>
                <a:cs typeface="Arial"/>
              </a:rPr>
              <a:t>Virtual Assistants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CC1E56C-AA10-5CDD-72C4-01866AEBC1D6}"/>
              </a:ext>
            </a:extLst>
          </p:cNvPr>
          <p:cNvSpPr/>
          <p:nvPr/>
        </p:nvSpPr>
        <p:spPr>
          <a:xfrm>
            <a:off x="3187286" y="540576"/>
            <a:ext cx="2902422" cy="32371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A1F97D-8A2E-4B15-8209-199D080CA3DC}"/>
              </a:ext>
            </a:extLst>
          </p:cNvPr>
          <p:cNvSpPr/>
          <p:nvPr/>
        </p:nvSpPr>
        <p:spPr>
          <a:xfrm>
            <a:off x="3653369" y="580650"/>
            <a:ext cx="2070826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/>
                <a:cs typeface="Arial"/>
              </a:rPr>
              <a:t>Customer Experience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8859E8-A6A2-74C1-34AE-E4AF47246202}"/>
              </a:ext>
            </a:extLst>
          </p:cNvPr>
          <p:cNvSpPr txBox="1"/>
          <p:nvPr/>
        </p:nvSpPr>
        <p:spPr>
          <a:xfrm>
            <a:off x="3361115" y="96693"/>
            <a:ext cx="546977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latin typeface="Arial"/>
                <a:cs typeface="Arial"/>
              </a:rPr>
              <a:t>Technology Solution Map</a:t>
            </a:r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3A5152D-126B-CF09-6FC7-94681D9103A3}"/>
              </a:ext>
            </a:extLst>
          </p:cNvPr>
          <p:cNvSpPr/>
          <p:nvPr/>
        </p:nvSpPr>
        <p:spPr>
          <a:xfrm>
            <a:off x="116718" y="587033"/>
            <a:ext cx="2994999" cy="3228123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8B29CA-7D36-9B49-8C3E-E028310CC58D}"/>
              </a:ext>
            </a:extLst>
          </p:cNvPr>
          <p:cNvSpPr/>
          <p:nvPr/>
        </p:nvSpPr>
        <p:spPr>
          <a:xfrm>
            <a:off x="116358" y="903146"/>
            <a:ext cx="1501407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>
                <a:latin typeface="Arial"/>
                <a:cs typeface="Arial"/>
              </a:rPr>
              <a:t>IDENTIFY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Virtual CISO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Vulnerability Assess.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Penetration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Government Risk Compliance 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Security Awareness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/>
                <a:cs typeface="Arial"/>
              </a:rPr>
              <a:t>PROTECT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Managed Firewall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Web App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Email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Endpoint Protection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Managed Cloud FW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Data Loss Prevention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Zero-Trust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Patch </a:t>
            </a:r>
            <a:r>
              <a:rPr lang="en-US" sz="900" err="1">
                <a:latin typeface="Arial"/>
                <a:cs typeface="Arial"/>
              </a:rPr>
              <a:t>Mgmt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Identity &amp; Access </a:t>
            </a:r>
            <a:r>
              <a:rPr lang="en-US" sz="900" err="1">
                <a:latin typeface="Arial"/>
                <a:cs typeface="Arial"/>
              </a:rPr>
              <a:t>Mgmt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A5DF67-AE69-CA04-16EB-FD98D4BAEE38}"/>
              </a:ext>
            </a:extLst>
          </p:cNvPr>
          <p:cNvSpPr/>
          <p:nvPr/>
        </p:nvSpPr>
        <p:spPr>
          <a:xfrm>
            <a:off x="1566148" y="903064"/>
            <a:ext cx="1556125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DETECT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Log </a:t>
            </a:r>
            <a:r>
              <a:rPr lang="en-US" sz="900" dirty="0" err="1">
                <a:latin typeface="Arial"/>
                <a:cs typeface="Arial"/>
              </a:rPr>
              <a:t>Mgmt</a:t>
            </a:r>
            <a:r>
              <a:rPr lang="en-US" sz="900" dirty="0">
                <a:latin typeface="Arial"/>
                <a:cs typeface="Arial"/>
              </a:rPr>
              <a:t> (SIEM)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Machine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Intrusion Detection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Intrusion Prevention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SOC as a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RESPOND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Incident Response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Containment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Eradication / Restore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</a:t>
            </a:r>
            <a:endParaRPr lang="en-US" sz="900" b="1">
              <a:solidFill>
                <a:srgbClr val="2069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Attack Identification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Rapid Response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Social Engineering Detection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Biometrics Auth. Systems</a:t>
            </a:r>
            <a:endParaRPr lang="en-US" sz="900" b="1" dirty="0">
              <a:solidFill>
                <a:srgbClr val="2069E1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1D8EED7-CA2D-FE4C-0B92-DAA532C98370}"/>
              </a:ext>
            </a:extLst>
          </p:cNvPr>
          <p:cNvSpPr/>
          <p:nvPr/>
        </p:nvSpPr>
        <p:spPr>
          <a:xfrm>
            <a:off x="107380" y="546690"/>
            <a:ext cx="3016772" cy="32879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A79022-B2AB-7DA1-55D8-5887C6FBA8B9}"/>
              </a:ext>
            </a:extLst>
          </p:cNvPr>
          <p:cNvSpPr/>
          <p:nvPr/>
        </p:nvSpPr>
        <p:spPr>
          <a:xfrm>
            <a:off x="580353" y="567710"/>
            <a:ext cx="2070826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/>
                <a:cs typeface="Arial"/>
              </a:rPr>
              <a:t>Cybersecurity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76E5EEC-FF2A-95D7-97F2-477C03AA5B63}"/>
              </a:ext>
            </a:extLst>
          </p:cNvPr>
          <p:cNvSpPr/>
          <p:nvPr/>
        </p:nvSpPr>
        <p:spPr>
          <a:xfrm>
            <a:off x="6210235" y="5400756"/>
            <a:ext cx="2858442" cy="1343495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1AB3599D-09F0-6637-A578-B68FB8BC5820}"/>
              </a:ext>
            </a:extLst>
          </p:cNvPr>
          <p:cNvSpPr/>
          <p:nvPr/>
        </p:nvSpPr>
        <p:spPr>
          <a:xfrm>
            <a:off x="6188433" y="5384413"/>
            <a:ext cx="2895704" cy="317738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78566B-5C8F-64AA-4972-8F908E7C9771}"/>
              </a:ext>
            </a:extLst>
          </p:cNvPr>
          <p:cNvSpPr/>
          <p:nvPr/>
        </p:nvSpPr>
        <p:spPr>
          <a:xfrm>
            <a:off x="6557364" y="5379433"/>
            <a:ext cx="2070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7C8EA7-39E9-5534-43E8-9638113C02EF}"/>
              </a:ext>
            </a:extLst>
          </p:cNvPr>
          <p:cNvSpPr txBox="1"/>
          <p:nvPr/>
        </p:nvSpPr>
        <p:spPr>
          <a:xfrm>
            <a:off x="6245028" y="5691290"/>
            <a:ext cx="1543725" cy="1061829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ANSWERING SVCS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Ruby Receptionist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MARKETING SVCS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Email Drip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Website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Content creation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B30D69-1CBE-2E62-3693-01855ECD2BA2}"/>
              </a:ext>
            </a:extLst>
          </p:cNvPr>
          <p:cNvSpPr txBox="1"/>
          <p:nvPr/>
        </p:nvSpPr>
        <p:spPr>
          <a:xfrm>
            <a:off x="7618279" y="5684628"/>
            <a:ext cx="1403673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EXPENSE MGMT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Wireline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PHYSICAL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Video Surveillance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Access Cards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7D35B3A-7B8B-19CC-B3E2-7FC66F2225E7}"/>
              </a:ext>
            </a:extLst>
          </p:cNvPr>
          <p:cNvSpPr/>
          <p:nvPr/>
        </p:nvSpPr>
        <p:spPr>
          <a:xfrm>
            <a:off x="6191469" y="554183"/>
            <a:ext cx="2877280" cy="4755980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85B81A-E5B9-D04A-8EF8-0204408EB9B8}"/>
              </a:ext>
            </a:extLst>
          </p:cNvPr>
          <p:cNvSpPr/>
          <p:nvPr/>
        </p:nvSpPr>
        <p:spPr>
          <a:xfrm>
            <a:off x="6195296" y="858407"/>
            <a:ext cx="1453638" cy="43858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>
                <a:latin typeface="Arial"/>
                <a:cs typeface="Arial"/>
              </a:rPr>
              <a:t>CLOUD CONNECTIVITY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Data Fabrics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Public Cloud Connections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AWS Direct Connects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AZURE Express Routes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Oracle </a:t>
            </a:r>
            <a:r>
              <a:rPr lang="en-US" sz="900" err="1">
                <a:latin typeface="Arial"/>
                <a:cs typeface="Arial"/>
              </a:rPr>
              <a:t>FastConnects</a:t>
            </a:r>
            <a:r>
              <a:rPr lang="en-US" sz="900">
                <a:latin typeface="Arial"/>
                <a:cs typeface="Arial"/>
              </a:rPr>
              <a:t> 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CDN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SaaS platforms 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/>
                <a:cs typeface="Arial"/>
              </a:rPr>
              <a:t>INFRASTRUCTURE 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Data Center &amp; Cloud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Public Cloud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AWS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AZURE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GCP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Oracle Fusion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SAP HANA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Private Cloud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Hybrid &amp; Multi Cloud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IaaS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PaaS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Bare Metal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err="1">
                <a:latin typeface="Arial" panose="020B0604020202020204" pitchFamily="34" charset="0"/>
                <a:cs typeface="Arial" panose="020B0604020202020204" pitchFamily="34" charset="0"/>
              </a:rPr>
              <a:t>DRaaS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err="1">
                <a:latin typeface="Arial" panose="020B0604020202020204" pitchFamily="34" charset="0"/>
                <a:cs typeface="Arial" panose="020B0604020202020204" pitchFamily="34" charset="0"/>
              </a:rPr>
              <a:t>BUaaS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Data Center Colocation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2066755-1134-914E-32B7-728071D45AD3}"/>
              </a:ext>
            </a:extLst>
          </p:cNvPr>
          <p:cNvSpPr/>
          <p:nvPr/>
        </p:nvSpPr>
        <p:spPr>
          <a:xfrm>
            <a:off x="6170394" y="540576"/>
            <a:ext cx="2908762" cy="32879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8F33DE-033D-F746-016F-C685836BA505}"/>
              </a:ext>
            </a:extLst>
          </p:cNvPr>
          <p:cNvSpPr/>
          <p:nvPr/>
        </p:nvSpPr>
        <p:spPr>
          <a:xfrm>
            <a:off x="6242906" y="555748"/>
            <a:ext cx="274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&amp; Managed Services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6B1728-77A6-C928-2321-30311A412939}"/>
              </a:ext>
            </a:extLst>
          </p:cNvPr>
          <p:cNvSpPr/>
          <p:nvPr/>
        </p:nvSpPr>
        <p:spPr>
          <a:xfrm>
            <a:off x="7536672" y="858405"/>
            <a:ext cx="1607046" cy="42473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STORAGE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Cloud Based Storage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Object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File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Block</a:t>
            </a:r>
          </a:p>
          <a:p>
            <a:pPr marL="264795" lvl="1" indent="-171450">
              <a:buFont typeface="Arial" panose="020B0604020202020204" pitchFamily="34" charset="0"/>
              <a:buChar char="•"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3220"/>
            <a:r>
              <a:rPr lang="en-US" sz="900" b="1" dirty="0">
                <a:latin typeface="Arial"/>
                <a:cs typeface="Arial"/>
              </a:rPr>
              <a:t>LICENSE &amp; APPLICATION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Software License Mgmt.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ERP Mgmt.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Software License Optimization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Software License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MANAGED &amp; PRO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Helpdesk as a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ITO – IT Outsourcing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Cloud Migration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Application Mgmt. (ERP, CRM, etc.)</a:t>
            </a:r>
          </a:p>
          <a:p>
            <a:endParaRPr lang="en-US" sz="900" b="1" dirty="0">
              <a:latin typeface="Arial"/>
              <a:cs typeface="Arial"/>
            </a:endParaRPr>
          </a:p>
          <a:p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</a:t>
            </a:r>
            <a:endParaRPr lang="en-US" sz="900" b="1" dirty="0">
              <a:solidFill>
                <a:srgbClr val="2069E1"/>
              </a:solidFill>
              <a:latin typeface="Arial"/>
              <a:ea typeface="Lato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Application Optimization</a:t>
            </a:r>
            <a:endParaRPr lang="en-US" sz="900" b="1">
              <a:solidFill>
                <a:srgbClr val="2069E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Robotics Processing Automation</a:t>
            </a:r>
            <a:endParaRPr lang="en-US" sz="900" b="1" dirty="0">
              <a:solidFill>
                <a:srgbClr val="2069E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Data Lakehouse</a:t>
            </a:r>
            <a:endParaRPr lang="en-US" sz="900" b="1" dirty="0">
              <a:solidFill>
                <a:srgbClr val="2069E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Load balancing Predictive Analytics</a:t>
            </a:r>
            <a:endParaRPr lang="en-US" sz="900" b="1" dirty="0">
              <a:solidFill>
                <a:srgbClr val="2069E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ea typeface="Lato"/>
                <a:cs typeface="Arial"/>
              </a:rPr>
              <a:t> </a:t>
            </a:r>
            <a:r>
              <a:rPr lang="en-US" sz="900" b="1" dirty="0" err="1">
                <a:solidFill>
                  <a:srgbClr val="2069E1"/>
                </a:solidFill>
                <a:latin typeface="Arial"/>
                <a:ea typeface="Lato"/>
                <a:cs typeface="Arial"/>
              </a:rPr>
              <a:t>LLMaaS</a:t>
            </a:r>
            <a:endParaRPr lang="en-US" sz="900" b="1" dirty="0">
              <a:solidFill>
                <a:srgbClr val="2069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72BA6E32-7555-F708-D3FF-116412DC6738}"/>
              </a:ext>
            </a:extLst>
          </p:cNvPr>
          <p:cNvSpPr/>
          <p:nvPr/>
        </p:nvSpPr>
        <p:spPr>
          <a:xfrm>
            <a:off x="111249" y="3928898"/>
            <a:ext cx="3007807" cy="2821001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ED15272-346F-542C-F17F-1E7F98595377}"/>
              </a:ext>
            </a:extLst>
          </p:cNvPr>
          <p:cNvSpPr/>
          <p:nvPr/>
        </p:nvSpPr>
        <p:spPr>
          <a:xfrm>
            <a:off x="109565" y="3898356"/>
            <a:ext cx="3013836" cy="31883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DBCCE4-9240-21DE-2459-0910BFC08AE6}"/>
              </a:ext>
            </a:extLst>
          </p:cNvPr>
          <p:cNvSpPr/>
          <p:nvPr/>
        </p:nvSpPr>
        <p:spPr>
          <a:xfrm>
            <a:off x="531063" y="3903568"/>
            <a:ext cx="2070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7C0122-EA5B-7D9C-7946-00BEA708F8EC}"/>
              </a:ext>
            </a:extLst>
          </p:cNvPr>
          <p:cNvSpPr txBox="1"/>
          <p:nvPr/>
        </p:nvSpPr>
        <p:spPr>
          <a:xfrm>
            <a:off x="158631" y="4237420"/>
            <a:ext cx="1392973" cy="2446824"/>
          </a:xfrm>
          <a:prstGeom prst="rect">
            <a:avLst/>
          </a:prstGeom>
          <a:noFill/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en-US" sz="900" b="1">
                <a:latin typeface="Arial"/>
                <a:cs typeface="Arial"/>
              </a:rPr>
              <a:t>CORE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Handsets/Phones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Tablets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err="1">
                <a:latin typeface="Arial" panose="020B0604020202020204" pitchFamily="34" charset="0"/>
                <a:cs typeface="Arial" panose="020B0604020202020204" pitchFamily="34" charset="0"/>
              </a:rPr>
              <a:t>eSim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err="1">
                <a:latin typeface="Arial" panose="020B0604020202020204" pitchFamily="34" charset="0"/>
                <a:cs typeface="Arial" panose="020B0604020202020204" pitchFamily="34" charset="0"/>
              </a:rPr>
              <a:t>MultiSim</a:t>
            </a:r>
            <a:endParaRPr lang="en-US" sz="900"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>
                <a:latin typeface="Arial"/>
                <a:cs typeface="Arial"/>
              </a:rPr>
              <a:t>WIRELESS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LTE/4G/5G Connectivity</a:t>
            </a:r>
            <a:endParaRPr lang="en-US" sz="900">
              <a:latin typeface="Arial"/>
              <a:ea typeface="Calibri" panose="020F0502020204030204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Device Usage </a:t>
            </a:r>
            <a:r>
              <a:rPr lang="en-US" sz="900" err="1">
                <a:latin typeface="Arial"/>
                <a:cs typeface="Arial"/>
              </a:rPr>
              <a:t>Mgmt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Application Filtering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Detailed Reporting</a:t>
            </a:r>
            <a:endParaRPr lang="en-US" sz="900">
              <a:latin typeface="Arial"/>
              <a:ea typeface="Calibri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Distributed Antenna Service (DAS)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Satellite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Fixed Wireless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87FE60-F1EA-2DF1-5DCA-7B01AF6991B5}"/>
              </a:ext>
            </a:extLst>
          </p:cNvPr>
          <p:cNvSpPr txBox="1"/>
          <p:nvPr/>
        </p:nvSpPr>
        <p:spPr>
          <a:xfrm>
            <a:off x="1574423" y="4256926"/>
            <a:ext cx="1444280" cy="2308324"/>
          </a:xfrm>
          <a:prstGeom prst="rect">
            <a:avLst/>
          </a:prstGeom>
          <a:noFill/>
        </p:spPr>
        <p:txBody>
          <a:bodyPr wrap="square" lIns="91440" tIns="45720" rIns="91440" bIns="45720" numCol="1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Private LTE/4G/5G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POTS replacement over cellular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/>
                <a:cs typeface="Arial"/>
              </a:rPr>
              <a:t>MANAGED MOBILITY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MDaaS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Staging/Kitting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Helpdesk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Break/Fix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MDM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Plan Optimization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0" i="0" dirty="0">
              <a:solidFill>
                <a:srgbClr val="2069E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Performance &amp; Billing Optimization</a:t>
            </a:r>
            <a:endParaRPr lang="en-US" sz="900" b="1" i="0" dirty="0">
              <a:solidFill>
                <a:srgbClr val="4472C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29346DE8-6CFB-932F-2C19-752F3102A868}"/>
              </a:ext>
            </a:extLst>
          </p:cNvPr>
          <p:cNvSpPr/>
          <p:nvPr/>
        </p:nvSpPr>
        <p:spPr>
          <a:xfrm>
            <a:off x="9187745" y="4006689"/>
            <a:ext cx="2896875" cy="2742541"/>
          </a:xfrm>
          <a:prstGeom prst="roundRect">
            <a:avLst>
              <a:gd name="adj" fmla="val 6294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7B2AAE27-03B2-A010-C60C-876772BFB88A}"/>
              </a:ext>
            </a:extLst>
          </p:cNvPr>
          <p:cNvSpPr/>
          <p:nvPr/>
        </p:nvSpPr>
        <p:spPr>
          <a:xfrm>
            <a:off x="9175702" y="3984596"/>
            <a:ext cx="2928840" cy="318837"/>
          </a:xfrm>
          <a:prstGeom prst="roundRect">
            <a:avLst>
              <a:gd name="adj" fmla="val 6294"/>
            </a:avLst>
          </a:prstGeom>
          <a:solidFill>
            <a:srgbClr val="2069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BFE782C-BFC5-0CFD-1F1D-0A221F4F890F}"/>
              </a:ext>
            </a:extLst>
          </p:cNvPr>
          <p:cNvSpPr/>
          <p:nvPr/>
        </p:nvSpPr>
        <p:spPr>
          <a:xfrm>
            <a:off x="9530003" y="3996729"/>
            <a:ext cx="2070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ADEA86-A157-3FA5-A83A-119B01AB5EBE}"/>
              </a:ext>
            </a:extLst>
          </p:cNvPr>
          <p:cNvSpPr txBox="1"/>
          <p:nvPr/>
        </p:nvSpPr>
        <p:spPr>
          <a:xfrm>
            <a:off x="9208029" y="4342874"/>
            <a:ext cx="1411115" cy="2308324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r>
              <a:rPr lang="en-US" sz="900" b="1">
                <a:latin typeface="Arial"/>
                <a:cs typeface="Arial"/>
              </a:rPr>
              <a:t>SENSORS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Temperature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Pressure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Soil Moisture/content </a:t>
            </a:r>
          </a:p>
          <a:p>
            <a:endParaRPr lang="en-US" sz="900" b="1">
              <a:latin typeface="Arial"/>
              <a:cs typeface="Arial"/>
            </a:endParaRPr>
          </a:p>
          <a:p>
            <a:r>
              <a:rPr lang="en-US" sz="900" b="1">
                <a:latin typeface="Arial"/>
                <a:cs typeface="Arial"/>
              </a:rPr>
              <a:t>PHYSICAL SECURITY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Cameras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Access Control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Video Analytics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alibri"/>
              <a:buChar char="-"/>
            </a:pPr>
            <a:endParaRPr lang="en-US" sz="900" b="1">
              <a:latin typeface="Arial"/>
              <a:cs typeface="Arial"/>
            </a:endParaRPr>
          </a:p>
          <a:p>
            <a:r>
              <a:rPr lang="en-US" sz="900" b="1">
                <a:latin typeface="Arial"/>
                <a:cs typeface="Arial"/>
              </a:rPr>
              <a:t>ENERGY</a:t>
            </a:r>
            <a:endParaRPr lang="en-US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Electric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Gas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Solar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EV Chargers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D2AC46-0DA5-145E-8CF6-35DEC15E402C}"/>
              </a:ext>
            </a:extLst>
          </p:cNvPr>
          <p:cNvSpPr txBox="1"/>
          <p:nvPr/>
        </p:nvSpPr>
        <p:spPr>
          <a:xfrm>
            <a:off x="10564001" y="4331988"/>
            <a:ext cx="1500545" cy="2333724"/>
          </a:xfrm>
          <a:prstGeom prst="rect">
            <a:avLst/>
          </a:prstGeom>
          <a:noFill/>
        </p:spPr>
        <p:txBody>
          <a:bodyPr wrap="square" lIns="91440" tIns="45720" rIns="91440" bIns="45720" numCol="1" anchor="t">
            <a:spAutoFit/>
          </a:bodyPr>
          <a:lstStyle/>
          <a:p>
            <a:r>
              <a:rPr lang="en-US" sz="900" b="1" dirty="0">
                <a:latin typeface="Arial"/>
                <a:cs typeface="Arial"/>
              </a:rPr>
              <a:t>VERTICAL-SPECIFIC</a:t>
            </a:r>
            <a:endParaRPr lang="en-US" sz="9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Smart 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Agriculture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Manufacturing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Logistics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Hospitality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1" dirty="0">
              <a:latin typeface="Arial"/>
              <a:cs typeface="Arial"/>
            </a:endParaRPr>
          </a:p>
          <a:p>
            <a:r>
              <a:rPr lang="en-US" sz="900" b="1" dirty="0">
                <a:latin typeface="Arial"/>
                <a:cs typeface="Arial"/>
              </a:rPr>
              <a:t>REPORTING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Geo-Fence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Detailed Use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Velocity / Acceleration</a:t>
            </a:r>
          </a:p>
          <a:p>
            <a:endParaRPr lang="en-US" sz="900" b="0" i="0" dirty="0">
              <a:effectLst/>
              <a:latin typeface="Arial"/>
              <a:cs typeface="Arial"/>
            </a:endParaRPr>
          </a:p>
          <a:p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AI</a:t>
            </a:r>
          </a:p>
          <a:p>
            <a:pPr marL="173355" indent="-173355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Computer 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Telematics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2069E1"/>
                </a:solidFill>
                <a:latin typeface="Arial"/>
                <a:cs typeface="Arial"/>
              </a:rPr>
              <a:t>IoT Data Analysis</a:t>
            </a:r>
            <a:endParaRPr lang="en-US" sz="900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2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47EEC1EE2844CAB543AD5D4C05BE0" ma:contentTypeVersion="19" ma:contentTypeDescription="Create a new document." ma:contentTypeScope="" ma:versionID="30d7f49e1d8ee400ad86a2aeeb6d8663">
  <xsd:schema xmlns:xsd="http://www.w3.org/2001/XMLSchema" xmlns:xs="http://www.w3.org/2001/XMLSchema" xmlns:p="http://schemas.microsoft.com/office/2006/metadata/properties" xmlns:ns2="3d812278-2a68-4c24-8f6e-2be632b93566" xmlns:ns3="e507e9f9-68d3-46e8-b1ae-0a32e95c44a0" targetNamespace="http://schemas.microsoft.com/office/2006/metadata/properties" ma:root="true" ma:fieldsID="de4856d0e4b2f14749053903f01e2935" ns2:_="" ns3:_="">
    <xsd:import namespace="3d812278-2a68-4c24-8f6e-2be632b93566"/>
    <xsd:import namespace="e507e9f9-68d3-46e8-b1ae-0a32e95c4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dd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12278-2a68-4c24-8f6e-2be632b93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2ddfe9-e030-4fc0-8fcc-a9d12d5e40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dded" ma:index="24" nillable="true" ma:displayName="Date Added" ma:format="DateOnly" ma:internalName="DateAdded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7e9f9-68d3-46e8-b1ae-0a32e95c4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3b57b2b-5550-439d-b2ac-4c5cf37247a3}" ma:internalName="TaxCatchAll" ma:showField="CatchAllData" ma:web="e507e9f9-68d3-46e8-b1ae-0a32e95c4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7e9f9-68d3-46e8-b1ae-0a32e95c44a0" xsi:nil="true"/>
    <lcf76f155ced4ddcb4097134ff3c332f xmlns="3d812278-2a68-4c24-8f6e-2be632b93566">
      <Terms xmlns="http://schemas.microsoft.com/office/infopath/2007/PartnerControls"/>
    </lcf76f155ced4ddcb4097134ff3c332f>
    <DateAdded xmlns="3d812278-2a68-4c24-8f6e-2be632b935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2BD942-45BE-405E-8E06-3CAD6478B4EC}">
  <ds:schemaRefs>
    <ds:schemaRef ds:uri="3d812278-2a68-4c24-8f6e-2be632b93566"/>
    <ds:schemaRef ds:uri="e507e9f9-68d3-46e8-b1ae-0a32e95c44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EFC9D29-FC66-4627-8B6B-24637850C6BE}">
  <ds:schemaRefs>
    <ds:schemaRef ds:uri="3d812278-2a68-4c24-8f6e-2be632b93566"/>
    <ds:schemaRef ds:uri="e507e9f9-68d3-46e8-b1ae-0a32e95c44a0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F665876A-5EA9-43BC-B853-64A0D7D9D7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Widescreen</PresentationFormat>
  <Paragraphs>253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Oborn</dc:creator>
  <cp:lastModifiedBy>Suzy Gilbert-Wiggins</cp:lastModifiedBy>
  <cp:revision>37</cp:revision>
  <dcterms:created xsi:type="dcterms:W3CDTF">2020-02-29T12:19:08Z</dcterms:created>
  <dcterms:modified xsi:type="dcterms:W3CDTF">2024-05-28T21:39:08Z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0x01010050D47EEC1EE2844CAB543AD5D4C05BE0</vt:lpwstr>
  </property>
  <property fmtid="{D5CDD505-2E9C-101B-9397-08002B2CF9AE}" pid="3" name="MediaServiceImageTags">
    <vt:lpwstr/>
  </property>
</Properties>
</file>